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4750" cx="9144000"/>
  <p:notesSz cx="6858000" cy="9144000"/>
  <p:embeddedFontLst>
    <p:embeddedFont>
      <p:font typeface="Lato"/>
      <p:regular r:id="rId40"/>
      <p:bold r:id="rId41"/>
      <p:italic r:id="rId42"/>
      <p:boldItalic r:id="rId43"/>
    </p:embeddedFont>
    <p:embeddedFont>
      <p:font typeface="Lato Light"/>
      <p:regular r:id="rId44"/>
      <p:bold r:id="rId45"/>
      <p:italic r:id="rId46"/>
      <p:boldItalic r:id="rId47"/>
    </p:embeddedFont>
    <p:embeddedFont>
      <p:font typeface="Lato Hairline"/>
      <p:regular r:id="rId48"/>
      <p:bold r:id="rId49"/>
      <p:italic r:id="rId50"/>
      <p:boldItalic r:id="rId51"/>
    </p:embeddedFont>
    <p:embeddedFont>
      <p:font typeface="Glegoo"/>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4" roundtripDataSignature="AMtx7mh39u5yTgkNg2sKQszG5MqNTj80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A7F3AC-FF7E-4478-A7AF-24BDA6ABAC2E}">
  <a:tblStyle styleId="{43A7F3AC-FF7E-4478-A7AF-24BDA6ABAC2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B0B04DA-5965-46E6-A975-0C0E41C94885}"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42" Type="http://schemas.openxmlformats.org/officeDocument/2006/relationships/font" Target="fonts/Lato-italic.fntdata"/><Relationship Id="rId41" Type="http://schemas.openxmlformats.org/officeDocument/2006/relationships/font" Target="fonts/Lato-bold.fntdata"/><Relationship Id="rId44" Type="http://schemas.openxmlformats.org/officeDocument/2006/relationships/font" Target="fonts/LatoLight-regular.fntdata"/><Relationship Id="rId43" Type="http://schemas.openxmlformats.org/officeDocument/2006/relationships/font" Target="fonts/Lato-boldItalic.fntdata"/><Relationship Id="rId46" Type="http://schemas.openxmlformats.org/officeDocument/2006/relationships/font" Target="fonts/LatoLight-italic.fntdata"/><Relationship Id="rId45" Type="http://schemas.openxmlformats.org/officeDocument/2006/relationships/font" Target="fonts/La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atoHairline-regular.fntdata"/><Relationship Id="rId47" Type="http://schemas.openxmlformats.org/officeDocument/2006/relationships/font" Target="fonts/LatoLight-boldItalic.fntdata"/><Relationship Id="rId49" Type="http://schemas.openxmlformats.org/officeDocument/2006/relationships/font" Target="fonts/LatoHairline-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Hairline-boldItalic.fntdata"/><Relationship Id="rId50" Type="http://schemas.openxmlformats.org/officeDocument/2006/relationships/font" Target="fonts/LatoHairline-italic.fntdata"/><Relationship Id="rId53" Type="http://schemas.openxmlformats.org/officeDocument/2006/relationships/font" Target="fonts/Glegoo-bold.fntdata"/><Relationship Id="rId52" Type="http://schemas.openxmlformats.org/officeDocument/2006/relationships/font" Target="fonts/Glegoo-regular.fntdata"/><Relationship Id="rId11" Type="http://schemas.openxmlformats.org/officeDocument/2006/relationships/slide" Target="slides/slide4.xml"/><Relationship Id="rId10" Type="http://schemas.openxmlformats.org/officeDocument/2006/relationships/slide" Target="slides/slide3.xml"/><Relationship Id="rId54" Type="http://customschemas.google.com/relationships/presentationmetadata" Target="meta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chemeClr val="accent3"/>
              </a:solidFill>
              <a:ln w="38100">
                <a:solidFill>
                  <a:schemeClr val="bg1"/>
                </a:solidFill>
              </a:ln>
              <a:effectLst/>
            </c:spPr>
          </c:dPt>
          <c:dPt>
            <c:idx val="1"/>
            <c:bubble3D val="0"/>
            <c:spPr>
              <a:noFill/>
              <a:ln w="19050">
                <a:noFill/>
              </a:ln>
              <a:effectLst/>
            </c:spPr>
          </c:dPt>
          <c:dLbls>
            <c:delete val="1"/>
          </c:dLbls>
          <c:cat>
            <c:strRef>
              <c:f>Sheet1!$A$2:$A$3</c:f>
              <c:strCache>
                <c:ptCount val="2"/>
                <c:pt idx="0">
                  <c:v>第一季度</c:v>
                </c:pt>
                <c:pt idx="1">
                  <c:v>辅助数据</c:v>
                </c:pt>
              </c:strCache>
            </c:strRef>
          </c:cat>
          <c:val>
            <c:numRef>
              <c:f>Sheet1!$B$2:$B$3</c:f>
              <c:numCache>
                <c:formatCode>General</c:formatCode>
                <c:ptCount val="2"/>
                <c:pt idx="0">
                  <c:v>1</c:v>
                </c:pt>
                <c:pt idx="1">
                  <c:v>1</c:v>
                </c:pt>
              </c:numCache>
            </c:numRef>
          </c:val>
        </c:ser>
        <c:ser>
          <c:idx val="1"/>
          <c:order val="1"/>
          <c:tx>
            <c:strRef>
              <c:f>Sheet1!$C$1</c:f>
              <c:strCache>
                <c:ptCount val="1"/>
                <c:pt idx="0">
                  <c:v>列1</c:v>
                </c:pt>
              </c:strCache>
            </c:strRef>
          </c:tx>
          <c:explosion val="0"/>
          <c:dPt>
            <c:idx val="0"/>
            <c:bubble3D val="0"/>
            <c:spPr>
              <a:solidFill>
                <a:schemeClr val="accent2"/>
              </a:solidFill>
              <a:ln w="38100">
                <a:solidFill>
                  <a:schemeClr val="bg1"/>
                </a:solidFill>
              </a:ln>
              <a:effectLst/>
            </c:spPr>
          </c:dPt>
          <c:dPt>
            <c:idx val="1"/>
            <c:bubble3D val="0"/>
            <c:spPr>
              <a:noFill/>
              <a:ln w="19050">
                <a:noFill/>
              </a:ln>
              <a:effectLst/>
            </c:spPr>
          </c:dPt>
          <c:dLbls>
            <c:delete val="1"/>
          </c:dLbls>
          <c:cat>
            <c:strRef>
              <c:f>Sheet1!$A$2:$A$3</c:f>
              <c:strCache>
                <c:ptCount val="2"/>
                <c:pt idx="0">
                  <c:v>第一季度</c:v>
                </c:pt>
                <c:pt idx="1">
                  <c:v>辅助数据</c:v>
                </c:pt>
              </c:strCache>
            </c:strRef>
          </c:cat>
          <c:val>
            <c:numRef>
              <c:f>Sheet1!$C$2:$C$3</c:f>
              <c:numCache>
                <c:formatCode>General</c:formatCode>
                <c:ptCount val="2"/>
                <c:pt idx="0">
                  <c:v>2</c:v>
                </c:pt>
                <c:pt idx="1">
                  <c:v>1</c:v>
                </c:pt>
              </c:numCache>
            </c:numRef>
          </c:val>
        </c:ser>
        <c:ser>
          <c:idx val="2"/>
          <c:order val="2"/>
          <c:tx>
            <c:strRef>
              <c:f>Sheet1!$D$1</c:f>
              <c:strCache>
                <c:ptCount val="1"/>
                <c:pt idx="0">
                  <c:v>列2</c:v>
                </c:pt>
              </c:strCache>
            </c:strRef>
          </c:tx>
          <c:spPr>
            <a:ln>
              <a:noFill/>
            </a:ln>
          </c:spPr>
          <c:explosion val="0"/>
          <c:dPt>
            <c:idx val="0"/>
            <c:bubble3D val="0"/>
            <c:spPr>
              <a:solidFill>
                <a:schemeClr val="accent1"/>
              </a:solidFill>
              <a:ln w="38100">
                <a:solidFill>
                  <a:schemeClr val="bg1"/>
                </a:solidFill>
              </a:ln>
              <a:effectLst/>
            </c:spPr>
          </c:dPt>
          <c:dPt>
            <c:idx val="1"/>
            <c:bubble3D val="0"/>
            <c:spPr>
              <a:noFill/>
              <a:ln w="19050">
                <a:noFill/>
              </a:ln>
              <a:effectLst/>
            </c:spPr>
          </c:dPt>
          <c:dLbls>
            <c:delete val="1"/>
          </c:dLbls>
          <c:cat>
            <c:strRef>
              <c:f>Sheet1!$A$2:$A$3</c:f>
              <c:strCache>
                <c:ptCount val="2"/>
                <c:pt idx="0">
                  <c:v>第一季度</c:v>
                </c:pt>
                <c:pt idx="1">
                  <c:v>辅助数据</c:v>
                </c:pt>
              </c:strCache>
            </c:strRef>
          </c:cat>
          <c:val>
            <c:numRef>
              <c:f>Sheet1!$D$2:$D$3</c:f>
              <c:numCache>
                <c:formatCode>General</c:formatCode>
                <c:ptCount val="2"/>
                <c:pt idx="0">
                  <c:v>3</c:v>
                </c:pt>
                <c:pt idx="1">
                  <c:v>1</c:v>
                </c:pt>
              </c:numCache>
            </c:numRef>
          </c:val>
        </c:ser>
        <c:dLbls>
          <c:showLegendKey val="0"/>
          <c:showVal val="0"/>
          <c:showCatName val="0"/>
          <c:showSerName val="0"/>
          <c:showPercent val="0"/>
          <c:showBubbleSize val="0"/>
          <c:showLeaderLines val="0"/>
        </c:dLbls>
        <c:firstSliceAng val="91"/>
        <c:holeSize val="39"/>
      </c:doughnutChart>
      <c:spPr>
        <a:noFill/>
        <a:ln>
          <a:noFill/>
        </a:ln>
        <a:effectLst/>
      </c:spPr>
    </c:plotArea>
    <c:plotVisOnly val="1"/>
    <c:dispBlanksAs val="zero"/>
    <c:showDLblsOverMax val="0"/>
    <c:extLst>
      <c:ext uri="{0b15fc19-7d7d-44ad-8c2d-2c3a37ce22c3}">
        <chartProps xmlns="https://web.wps.cn/et/2018/main" chartId="{d438641d-a408-4a3b-9b7c-53567a4e5708}"/>
      </c:ext>
    </c:extLst>
  </c:chart>
  <c:spPr>
    <a:noFill/>
    <a:ln>
      <a:noFill/>
    </a:ln>
    <a:effectLst/>
  </c:spPr>
  <c:txPr>
    <a:bodyPr/>
    <a:lstStyle/>
    <a:p>
      <a:pPr>
        <a:defRPr lang="zh-CN">
          <a:latin typeface="思源黑体旧字形 ExtraLight" panose="020B0200000000000000" pitchFamily="34" charset="-128"/>
          <a:ea typeface="思源黑体旧字形 ExtraLight" panose="020B0200000000000000" pitchFamily="34" charset="-128"/>
          <a:sym typeface="思源黑体旧字形 ExtraLight" panose="020B0200000000000000" pitchFamily="34" charset="-128"/>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edce17440_0_115:notes"/>
          <p:cNvSpPr/>
          <p:nvPr>
            <p:ph idx="2" type="sldImg"/>
          </p:nvPr>
        </p:nvSpPr>
        <p:spPr>
          <a:xfrm>
            <a:off x="381908"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30edce17440_0_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30edce17440_0_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0fc6fb429c_0_3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30fc6fb429c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CN"/>
              <a:t>Next, I'll be presenting the exploratory data analysis (EDA) part.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zh-CN"/>
              <a:t>First, in terms of feature distribution, we noticed that some variables have exponentially different spans and are not normally distributed. While machine learning models do not require normally distributed data as input, this insight suggests that further data processing is needed before modelling.</a:t>
            </a:r>
            <a:endParaRPr/>
          </a:p>
        </p:txBody>
      </p:sp>
      <p:sp>
        <p:nvSpPr>
          <p:cNvPr id="396" name="Google Shape;396;g30fc6fb429c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0fc6fb429c_0_21: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30fc6fb429c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In the correlation analysis where we shifted the 'Close' price by one period to better capture its relationship with other variables. Results showed multilinear correlations across original data, such as open, high, low, and adjusted close prices. Interestingly, most technical indicators had relatively weak correlations with the 'Close' price.</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For autocorrelation, the 'Close' price demonstrated strong persistence across time, meaning the present price is closely linked to previous values. However, partial autocorrelation analysis hinted at non-stationarity.</a:t>
            </a:r>
            <a:endParaRPr/>
          </a:p>
        </p:txBody>
      </p:sp>
      <p:sp>
        <p:nvSpPr>
          <p:cNvPr id="413" name="Google Shape;413;g30fc6fb429c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0fbaebad42_1_4: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30fbaebad42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CN"/>
              <a:t>With these insights, we selected model input variables that had correlations below 0.95 to avoid multicollinearity. Additionally, we incorporated time-based features—such as sin and cos transformations of the hour and day of the week—to capture cyclical patterns in the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zh-CN"/>
              <a:t>Finally, before modelling, the data was also scaled using RobustScaler to handle the variability across features, and the training set was split, keeping the most recent 10% for validation purposes.</a:t>
            </a:r>
            <a:endParaRPr/>
          </a:p>
        </p:txBody>
      </p:sp>
      <p:sp>
        <p:nvSpPr>
          <p:cNvPr id="426" name="Google Shape;426;g30fbaebad42_1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3: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0fbaebad42_1_29: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30fbaebad42_1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None/>
            </a:pPr>
            <a:r>
              <a:t/>
            </a:r>
            <a:endParaRPr/>
          </a:p>
        </p:txBody>
      </p:sp>
      <p:sp>
        <p:nvSpPr>
          <p:cNvPr id="493" name="Google Shape;493;g30fbaebad42_1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0fbaebad42_1_61: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g30fbaebad42_1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None/>
            </a:pPr>
            <a:r>
              <a:t/>
            </a:r>
            <a:endParaRPr/>
          </a:p>
        </p:txBody>
      </p:sp>
      <p:sp>
        <p:nvSpPr>
          <p:cNvPr id="506" name="Google Shape;506;g30fbaebad42_1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0f95bba7f9_3_71: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30f95bba7f9_3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zh-CN"/>
              <a:t>Hi I’m Xiying Huang. I’m also a data scientist in our group. Let me  introduce LSTM and MoE model.. </a:t>
            </a:r>
            <a:endParaRPr/>
          </a:p>
          <a:p>
            <a:pPr indent="0" lvl="0" marL="0" rtl="0" algn="l">
              <a:spcBef>
                <a:spcPts val="0"/>
              </a:spcBef>
              <a:spcAft>
                <a:spcPts val="0"/>
              </a:spcAft>
              <a:buNone/>
            </a:pPr>
            <a:r>
              <a:rPr lang="zh-CN"/>
              <a:t>For LSTM, we built LSTM model based on the result from EDA.</a:t>
            </a:r>
            <a:endParaRPr/>
          </a:p>
          <a:p>
            <a:pPr indent="0" lvl="0" marL="0" rtl="0" algn="l">
              <a:spcBef>
                <a:spcPts val="0"/>
              </a:spcBef>
              <a:spcAft>
                <a:spcPts val="0"/>
              </a:spcAft>
              <a:buNone/>
            </a:pPr>
            <a:r>
              <a:rPr lang="zh-CN"/>
              <a:t>About architecture, we used two recurrent layers with dropout and batch normalization to reduce overfitting. Then we added an attention mechanism to focus on key time steps, with the Adam optimizer with cosine annealing for smoother convergence. </a:t>
            </a:r>
            <a:endParaRPr/>
          </a:p>
        </p:txBody>
      </p:sp>
      <p:sp>
        <p:nvSpPr>
          <p:cNvPr id="522" name="Google Shape;522;g30f95bba7f9_3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0f95bba7f9_3_109: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g30f95bba7f9_3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Finally, we used Keras Tuner for hyperparameter tuning, and here is the result of Hyperparameter Optimization.</a:t>
            </a:r>
            <a:endParaRPr/>
          </a:p>
        </p:txBody>
      </p:sp>
      <p:sp>
        <p:nvSpPr>
          <p:cNvPr id="540" name="Google Shape;540;g30f95bba7f9_3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0f95bba7f9_3_14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30f95bba7f9_3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zh-CN"/>
              <a:t>T</a:t>
            </a:r>
            <a:r>
              <a:rPr lang="zh-CN"/>
              <a:t>hen we tested the model with early stopping to refine predictions.</a:t>
            </a:r>
            <a:endParaRPr/>
          </a:p>
          <a:p>
            <a:pPr indent="0" lvl="0" marL="0" rtl="0" algn="l">
              <a:spcBef>
                <a:spcPts val="0"/>
              </a:spcBef>
              <a:spcAft>
                <a:spcPts val="0"/>
              </a:spcAft>
              <a:buNone/>
            </a:pPr>
            <a:r>
              <a:t/>
            </a:r>
            <a:endParaRPr/>
          </a:p>
        </p:txBody>
      </p:sp>
      <p:sp>
        <p:nvSpPr>
          <p:cNvPr id="556" name="Google Shape;556;g30f95bba7f9_3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0f95bba7f9_3_20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g30f95bba7f9_3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For MoE model, o</a:t>
            </a:r>
            <a:r>
              <a:rPr lang="zh-CN"/>
              <a:t>ur MoE model blends ARIMA and LSTM predictions using a gating network that considers market volatility. Specially, we added an extra LSTM layer, it captures time-based patterns, making it more responsive to changes.</a:t>
            </a:r>
            <a:endParaRPr/>
          </a:p>
          <a:p>
            <a:pPr indent="0" lvl="0" marL="0" rtl="0" algn="l">
              <a:spcBef>
                <a:spcPts val="0"/>
              </a:spcBef>
              <a:spcAft>
                <a:spcPts val="0"/>
              </a:spcAft>
              <a:buNone/>
            </a:pPr>
            <a:r>
              <a:rPr lang="zh-CN"/>
              <a:t>And there are tw</a:t>
            </a:r>
            <a:r>
              <a:rPr lang="zh-CN"/>
              <a:t>o dense </a:t>
            </a:r>
            <a:r>
              <a:rPr lang="zh-CN"/>
              <a:t>layers set balanced weights, constraining weights between 20% and 80%.</a:t>
            </a:r>
            <a:endParaRPr/>
          </a:p>
        </p:txBody>
      </p:sp>
      <p:sp>
        <p:nvSpPr>
          <p:cNvPr id="574" name="Google Shape;574;g30f95bba7f9_3_2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0f95bba7f9_3_22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g30f95bba7f9_3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 The gating network adjusts these weights in real time based on actual stock prices, and also momentum smoothing ensures smooth and stable transitions in our forecasts.</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 That’s all about our predict techniques, thank you!</a:t>
            </a:r>
            <a:endParaRPr/>
          </a:p>
        </p:txBody>
      </p:sp>
      <p:sp>
        <p:nvSpPr>
          <p:cNvPr id="589" name="Google Shape;589;g30f95bba7f9_3_2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0fa0f7ee98_2_126:notes"/>
          <p:cNvSpPr/>
          <p:nvPr>
            <p:ph idx="2" type="sldImg"/>
          </p:nvPr>
        </p:nvSpPr>
        <p:spPr>
          <a:xfrm>
            <a:off x="687215" y="1143000"/>
            <a:ext cx="5483571"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30fa0f7ee98_2_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g30fa0f7ee98_2_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0fa0f7ee98_2_183:notes"/>
          <p:cNvSpPr/>
          <p:nvPr>
            <p:ph idx="2" type="sldImg"/>
          </p:nvPr>
        </p:nvSpPr>
        <p:spPr>
          <a:xfrm>
            <a:off x="687215" y="1143000"/>
            <a:ext cx="5483571"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g30fa0f7ee98_2_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g30fa0f7ee98_2_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0fa0f7ee98_2_192:notes"/>
          <p:cNvSpPr/>
          <p:nvPr>
            <p:ph idx="2" type="sldImg"/>
          </p:nvPr>
        </p:nvSpPr>
        <p:spPr>
          <a:xfrm>
            <a:off x="687215" y="1143000"/>
            <a:ext cx="5483571"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30fa0f7ee98_2_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 name="Google Shape;627;g30fa0f7ee98_2_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0fa0f7ee98_2_212:notes"/>
          <p:cNvSpPr/>
          <p:nvPr>
            <p:ph idx="2" type="sldImg"/>
          </p:nvPr>
        </p:nvSpPr>
        <p:spPr>
          <a:xfrm>
            <a:off x="687215" y="1143000"/>
            <a:ext cx="5483571"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g30fa0f7ee98_2_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g30fa0f7ee98_2_2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0fa0f7ee98_2_221:notes"/>
          <p:cNvSpPr/>
          <p:nvPr>
            <p:ph idx="2" type="sldImg"/>
          </p:nvPr>
        </p:nvSpPr>
        <p:spPr>
          <a:xfrm>
            <a:off x="687215" y="1143000"/>
            <a:ext cx="5483571"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30fa0f7ee98_2_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g30fa0f7ee98_2_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0fa0f7ee98_2_230:notes"/>
          <p:cNvSpPr/>
          <p:nvPr>
            <p:ph idx="2" type="sldImg"/>
          </p:nvPr>
        </p:nvSpPr>
        <p:spPr>
          <a:xfrm>
            <a:off x="687215" y="1143000"/>
            <a:ext cx="5483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30fa0f7ee98_2_2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g30fa0f7ee98_2_2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0fa0f7ee98_2_239:notes"/>
          <p:cNvSpPr/>
          <p:nvPr>
            <p:ph idx="2" type="sldImg"/>
          </p:nvPr>
        </p:nvSpPr>
        <p:spPr>
          <a:xfrm>
            <a:off x="687215" y="1143000"/>
            <a:ext cx="5483571"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g30fa0f7ee98_2_2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8" name="Google Shape;668;g30fa0f7ee98_2_2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19: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0fc6fb429c_0_139: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30fc6fb429c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30fc6fb429c_0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23: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0fa0f7ee98_2_268:notes"/>
          <p:cNvSpPr/>
          <p:nvPr>
            <p:ph idx="2" type="sldImg"/>
          </p:nvPr>
        </p:nvSpPr>
        <p:spPr>
          <a:xfrm>
            <a:off x="687215" y="1143000"/>
            <a:ext cx="5483571"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g30fa0f7ee98_2_2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4" name="Google Shape;714;g30fa0f7ee98_2_2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24: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0fc6fb429c_0_68: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30fc6fb429c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Hi I’m Xiying Huang. I’m also a data scientist in our group. And I will introduce LSTM and MoE model briefly. </a:t>
            </a:r>
            <a:endParaRPr/>
          </a:p>
          <a:p>
            <a:pPr indent="0" lvl="0" marL="0" rtl="0" algn="l">
              <a:spcBef>
                <a:spcPts val="0"/>
              </a:spcBef>
              <a:spcAft>
                <a:spcPts val="0"/>
              </a:spcAft>
              <a:buClr>
                <a:schemeClr val="dk1"/>
              </a:buClr>
              <a:buFont typeface="Arial"/>
              <a:buNone/>
            </a:pPr>
            <a:r>
              <a:rPr lang="zh-CN"/>
              <a:t>For LSTM, based on the result from EDA, we selected these four variables as input. Then we applied a function to separately scaled input and target variables to maintain stability in training and ensure consistent output.</a:t>
            </a:r>
            <a:endParaRPr/>
          </a:p>
          <a:p>
            <a:pPr indent="0" lvl="0" marL="0" rtl="0" algn="l">
              <a:spcBef>
                <a:spcPts val="0"/>
              </a:spcBef>
              <a:spcAft>
                <a:spcPts val="0"/>
              </a:spcAft>
              <a:buNone/>
            </a:pPr>
            <a:r>
              <a:t/>
            </a:r>
            <a:endParaRPr/>
          </a:p>
        </p:txBody>
      </p:sp>
      <p:sp>
        <p:nvSpPr>
          <p:cNvPr id="329" name="Google Shape;329;g30fc6fb429c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fc6fb429c_0_1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30fc6fb429c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Hi I’m Xiying Huang. I’m also a data scientist in our group. And I will introduce LSTM and MoE model briefly. </a:t>
            </a:r>
            <a:endParaRPr/>
          </a:p>
          <a:p>
            <a:pPr indent="0" lvl="0" marL="0" rtl="0" algn="l">
              <a:spcBef>
                <a:spcPts val="0"/>
              </a:spcBef>
              <a:spcAft>
                <a:spcPts val="0"/>
              </a:spcAft>
              <a:buClr>
                <a:schemeClr val="dk1"/>
              </a:buClr>
              <a:buFont typeface="Arial"/>
              <a:buNone/>
            </a:pPr>
            <a:r>
              <a:rPr lang="zh-CN"/>
              <a:t>For LSTM, based on the result from EDA, we selected these four variables as input. Then we applied a function to separately scaled input and target variables to maintain stability in training and ensure consistent output.</a:t>
            </a:r>
            <a:endParaRPr/>
          </a:p>
          <a:p>
            <a:pPr indent="0" lvl="0" marL="0" rtl="0" algn="l">
              <a:spcBef>
                <a:spcPts val="0"/>
              </a:spcBef>
              <a:spcAft>
                <a:spcPts val="0"/>
              </a:spcAft>
              <a:buNone/>
            </a:pPr>
            <a:r>
              <a:t/>
            </a:r>
            <a:endParaRPr/>
          </a:p>
        </p:txBody>
      </p:sp>
      <p:sp>
        <p:nvSpPr>
          <p:cNvPr id="341" name="Google Shape;341;g30fc6fb429c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fc6fb429c_0_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30fc6fb429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30fc6fb429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fc6fb429c_0_85: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30fc6fb429c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Hi I’m Xiying Huang. I’m also a data scientist in our group. And I will introduce LSTM and MoE model briefly. </a:t>
            </a:r>
            <a:endParaRPr/>
          </a:p>
          <a:p>
            <a:pPr indent="0" lvl="0" marL="0" rtl="0" algn="l">
              <a:spcBef>
                <a:spcPts val="0"/>
              </a:spcBef>
              <a:spcAft>
                <a:spcPts val="0"/>
              </a:spcAft>
              <a:buClr>
                <a:schemeClr val="dk1"/>
              </a:buClr>
              <a:buFont typeface="Arial"/>
              <a:buNone/>
            </a:pPr>
            <a:r>
              <a:rPr lang="zh-CN"/>
              <a:t>For LSTM, based on the result from EDA, we selected these four variables as input. Then we applied a function to separately scaled input and target variables to maintain stability in training and ensure consistent output.</a:t>
            </a:r>
            <a:endParaRPr/>
          </a:p>
          <a:p>
            <a:pPr indent="0" lvl="0" marL="0" rtl="0" algn="l">
              <a:spcBef>
                <a:spcPts val="0"/>
              </a:spcBef>
              <a:spcAft>
                <a:spcPts val="0"/>
              </a:spcAft>
              <a:buNone/>
            </a:pPr>
            <a:r>
              <a:t/>
            </a:r>
            <a:endParaRPr/>
          </a:p>
        </p:txBody>
      </p:sp>
      <p:sp>
        <p:nvSpPr>
          <p:cNvPr id="363" name="Google Shape;363;g30fc6fb429c_0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0fc6fb429c_1_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30fc6fb429c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Hi I’m Xiying Huang. I’m also a data scientist in our group. And I will introduce LSTM and MoE model briefly. </a:t>
            </a:r>
            <a:endParaRPr/>
          </a:p>
          <a:p>
            <a:pPr indent="0" lvl="0" marL="0" rtl="0" algn="l">
              <a:spcBef>
                <a:spcPts val="0"/>
              </a:spcBef>
              <a:spcAft>
                <a:spcPts val="0"/>
              </a:spcAft>
              <a:buClr>
                <a:schemeClr val="dk1"/>
              </a:buClr>
              <a:buFont typeface="Arial"/>
              <a:buNone/>
            </a:pPr>
            <a:r>
              <a:rPr lang="zh-CN"/>
              <a:t>For LSTM, based on the result from EDA, we selected these four variables as input. Then we applied a function to separately scaled input and target variables to maintain stability in training and ensure consistent output.</a:t>
            </a:r>
            <a:endParaRPr/>
          </a:p>
          <a:p>
            <a:pPr indent="0" lvl="0" marL="0" rtl="0" algn="l">
              <a:spcBef>
                <a:spcPts val="0"/>
              </a:spcBef>
              <a:spcAft>
                <a:spcPts val="0"/>
              </a:spcAft>
              <a:buNone/>
            </a:pPr>
            <a:r>
              <a:t/>
            </a:r>
            <a:endParaRPr/>
          </a:p>
        </p:txBody>
      </p:sp>
      <p:sp>
        <p:nvSpPr>
          <p:cNvPr id="374" name="Google Shape;374;g30fc6fb429c_1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0fc6fb429c_0_94: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30fc6fb429c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Hi I’m Xiying Huang. I’m also a data scientist in our group. And I will introduce LSTM and MoE model briefly. </a:t>
            </a:r>
            <a:endParaRPr/>
          </a:p>
          <a:p>
            <a:pPr indent="0" lvl="0" marL="0" rtl="0" algn="l">
              <a:spcBef>
                <a:spcPts val="0"/>
              </a:spcBef>
              <a:spcAft>
                <a:spcPts val="0"/>
              </a:spcAft>
              <a:buClr>
                <a:schemeClr val="dk1"/>
              </a:buClr>
              <a:buFont typeface="Arial"/>
              <a:buNone/>
            </a:pPr>
            <a:r>
              <a:rPr lang="zh-CN"/>
              <a:t>For LSTM, based on the result from EDA, we selected these four variables as input. Then we applied a function to separately scaled input and target variables to maintain stability in training and ensure consistent output.</a:t>
            </a:r>
            <a:endParaRPr/>
          </a:p>
          <a:p>
            <a:pPr indent="0" lvl="0" marL="0" rtl="0" algn="l">
              <a:spcBef>
                <a:spcPts val="0"/>
              </a:spcBef>
              <a:spcAft>
                <a:spcPts val="0"/>
              </a:spcAft>
              <a:buNone/>
            </a:pPr>
            <a:r>
              <a:t/>
            </a:r>
            <a:endParaRPr/>
          </a:p>
        </p:txBody>
      </p:sp>
      <p:sp>
        <p:nvSpPr>
          <p:cNvPr id="384" name="Google Shape;384;g30fc6fb429c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g30edce17440_0_240"/>
          <p:cNvSpPr txBox="1"/>
          <p:nvPr>
            <p:ph type="title"/>
          </p:nvPr>
        </p:nvSpPr>
        <p:spPr>
          <a:xfrm>
            <a:off x="628650" y="273929"/>
            <a:ext cx="7886700" cy="994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g30edce17440_0_240"/>
          <p:cNvSpPr txBox="1"/>
          <p:nvPr>
            <p:ph idx="1" type="body"/>
          </p:nvPr>
        </p:nvSpPr>
        <p:spPr>
          <a:xfrm>
            <a:off x="628650" y="1369642"/>
            <a:ext cx="7886700" cy="326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 name="Google Shape;18;g30edce17440_0_240"/>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g30edce17440_0_240"/>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g30edce17440_0_240"/>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3" name="Shape 73"/>
        <p:cNvGrpSpPr/>
        <p:nvPr/>
      </p:nvGrpSpPr>
      <p:grpSpPr>
        <a:xfrm>
          <a:off x="0" y="0"/>
          <a:ext cx="0" cy="0"/>
          <a:chOff x="0" y="0"/>
          <a:chExt cx="0" cy="0"/>
        </a:xfrm>
      </p:grpSpPr>
      <p:sp>
        <p:nvSpPr>
          <p:cNvPr id="74" name="Google Shape;74;g30edce17440_0_298"/>
          <p:cNvSpPr txBox="1"/>
          <p:nvPr>
            <p:ph type="title"/>
          </p:nvPr>
        </p:nvSpPr>
        <p:spPr>
          <a:xfrm>
            <a:off x="628650" y="273929"/>
            <a:ext cx="7886700" cy="994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g30edce17440_0_298"/>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g30edce17440_0_298"/>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g30edce17440_0_298"/>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空白">
  <p:cSld name="1_空白">
    <p:spTree>
      <p:nvGrpSpPr>
        <p:cNvPr id="78" name="Shape 78"/>
        <p:cNvGrpSpPr/>
        <p:nvPr/>
      </p:nvGrpSpPr>
      <p:grpSpPr>
        <a:xfrm>
          <a:off x="0" y="0"/>
          <a:ext cx="0" cy="0"/>
          <a:chOff x="0" y="0"/>
          <a:chExt cx="0" cy="0"/>
        </a:xfrm>
      </p:grpSpPr>
      <p:sp>
        <p:nvSpPr>
          <p:cNvPr id="79" name="Google Shape;79;g30edce17440_0_303"/>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g30edce17440_0_303"/>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g30edce17440_0_303"/>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2" name="Shape 82"/>
        <p:cNvGrpSpPr/>
        <p:nvPr/>
      </p:nvGrpSpPr>
      <p:grpSpPr>
        <a:xfrm>
          <a:off x="0" y="0"/>
          <a:ext cx="0" cy="0"/>
          <a:chOff x="0" y="0"/>
          <a:chExt cx="0" cy="0"/>
        </a:xfrm>
      </p:grpSpPr>
      <p:sp>
        <p:nvSpPr>
          <p:cNvPr id="83" name="Google Shape;83;g30edce17440_0_307"/>
          <p:cNvSpPr txBox="1"/>
          <p:nvPr>
            <p:ph type="title"/>
          </p:nvPr>
        </p:nvSpPr>
        <p:spPr>
          <a:xfrm>
            <a:off x="629841" y="343006"/>
            <a:ext cx="2949300" cy="1200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g30edce17440_0_307"/>
          <p:cNvSpPr txBox="1"/>
          <p:nvPr>
            <p:ph idx="1" type="body"/>
          </p:nvPr>
        </p:nvSpPr>
        <p:spPr>
          <a:xfrm>
            <a:off x="3887391" y="740798"/>
            <a:ext cx="4629300" cy="36564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85" name="Google Shape;85;g30edce17440_0_307"/>
          <p:cNvSpPr txBox="1"/>
          <p:nvPr>
            <p:ph idx="2" type="body"/>
          </p:nvPr>
        </p:nvSpPr>
        <p:spPr>
          <a:xfrm>
            <a:off x="629841" y="1543526"/>
            <a:ext cx="2949300" cy="2859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86" name="Google Shape;86;g30edce17440_0_307"/>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g30edce17440_0_307"/>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g30edce17440_0_307"/>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89" name="Shape 89"/>
        <p:cNvGrpSpPr/>
        <p:nvPr/>
      </p:nvGrpSpPr>
      <p:grpSpPr>
        <a:xfrm>
          <a:off x="0" y="0"/>
          <a:ext cx="0" cy="0"/>
          <a:chOff x="0" y="0"/>
          <a:chExt cx="0" cy="0"/>
        </a:xfrm>
      </p:grpSpPr>
      <p:sp>
        <p:nvSpPr>
          <p:cNvPr id="90" name="Google Shape;90;g30edce17440_0_314"/>
          <p:cNvSpPr txBox="1"/>
          <p:nvPr>
            <p:ph type="title"/>
          </p:nvPr>
        </p:nvSpPr>
        <p:spPr>
          <a:xfrm>
            <a:off x="629841" y="343006"/>
            <a:ext cx="2949300" cy="1200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g30edce17440_0_314"/>
          <p:cNvSpPr/>
          <p:nvPr>
            <p:ph idx="2" type="pic"/>
          </p:nvPr>
        </p:nvSpPr>
        <p:spPr>
          <a:xfrm>
            <a:off x="3887391" y="740798"/>
            <a:ext cx="4629300" cy="3656400"/>
          </a:xfrm>
          <a:prstGeom prst="rect">
            <a:avLst/>
          </a:prstGeom>
          <a:noFill/>
          <a:ln>
            <a:noFill/>
          </a:ln>
        </p:spPr>
      </p:sp>
      <p:sp>
        <p:nvSpPr>
          <p:cNvPr id="92" name="Google Shape;92;g30edce17440_0_314"/>
          <p:cNvSpPr txBox="1"/>
          <p:nvPr>
            <p:ph idx="1" type="body"/>
          </p:nvPr>
        </p:nvSpPr>
        <p:spPr>
          <a:xfrm>
            <a:off x="629841" y="1543526"/>
            <a:ext cx="2949300" cy="2859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93" name="Google Shape;93;g30edce17440_0_314"/>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g30edce17440_0_314"/>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g30edce17440_0_314"/>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6" name="Shape 96"/>
        <p:cNvGrpSpPr/>
        <p:nvPr/>
      </p:nvGrpSpPr>
      <p:grpSpPr>
        <a:xfrm>
          <a:off x="0" y="0"/>
          <a:ext cx="0" cy="0"/>
          <a:chOff x="0" y="0"/>
          <a:chExt cx="0" cy="0"/>
        </a:xfrm>
      </p:grpSpPr>
      <p:sp>
        <p:nvSpPr>
          <p:cNvPr id="97" name="Google Shape;97;g30edce17440_0_321"/>
          <p:cNvSpPr txBox="1"/>
          <p:nvPr>
            <p:ph type="title"/>
          </p:nvPr>
        </p:nvSpPr>
        <p:spPr>
          <a:xfrm>
            <a:off x="628650" y="273929"/>
            <a:ext cx="7886700" cy="994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g30edce17440_0_321"/>
          <p:cNvSpPr txBox="1"/>
          <p:nvPr>
            <p:ph idx="1" type="body"/>
          </p:nvPr>
        </p:nvSpPr>
        <p:spPr>
          <a:xfrm rot="5400000">
            <a:off x="2939700" y="-941408"/>
            <a:ext cx="3264600"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9" name="Google Shape;99;g30edce17440_0_321"/>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g30edce17440_0_321"/>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g30edce17440_0_321"/>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2" name="Shape 102"/>
        <p:cNvGrpSpPr/>
        <p:nvPr/>
      </p:nvGrpSpPr>
      <p:grpSpPr>
        <a:xfrm>
          <a:off x="0" y="0"/>
          <a:ext cx="0" cy="0"/>
          <a:chOff x="0" y="0"/>
          <a:chExt cx="0" cy="0"/>
        </a:xfrm>
      </p:grpSpPr>
      <p:sp>
        <p:nvSpPr>
          <p:cNvPr id="103" name="Google Shape;103;g30edce17440_0_327"/>
          <p:cNvSpPr txBox="1"/>
          <p:nvPr>
            <p:ph type="title"/>
          </p:nvPr>
        </p:nvSpPr>
        <p:spPr>
          <a:xfrm rot="5400000">
            <a:off x="5349450" y="1468228"/>
            <a:ext cx="4360200" cy="19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g30edce17440_0_327"/>
          <p:cNvSpPr txBox="1"/>
          <p:nvPr>
            <p:ph idx="1" type="body"/>
          </p:nvPr>
        </p:nvSpPr>
        <p:spPr>
          <a:xfrm rot="5400000">
            <a:off x="1348875" y="-446372"/>
            <a:ext cx="4360200" cy="5800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5" name="Google Shape;105;g30edce17440_0_327"/>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g30edce17440_0_327"/>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g30edce17440_0_327"/>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标题和内容">
  <p:cSld name="10_标题和内容">
    <p:spTree>
      <p:nvGrpSpPr>
        <p:cNvPr id="108" name="Shape 108"/>
        <p:cNvGrpSpPr/>
        <p:nvPr/>
      </p:nvGrpSpPr>
      <p:grpSpPr>
        <a:xfrm>
          <a:off x="0" y="0"/>
          <a:ext cx="0" cy="0"/>
          <a:chOff x="0" y="0"/>
          <a:chExt cx="0" cy="0"/>
        </a:xfrm>
      </p:grpSpPr>
      <p:sp>
        <p:nvSpPr>
          <p:cNvPr id="109" name="Google Shape;109;g30edce17440_0_333"/>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g30edce17440_0_333"/>
          <p:cNvSpPr txBox="1"/>
          <p:nvPr>
            <p:ph idx="11" type="ftr"/>
          </p:nvPr>
        </p:nvSpPr>
        <p:spPr>
          <a:xfrm>
            <a:off x="3124200" y="4768735"/>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g30edce17440_0_333"/>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p:cSld name="垂直排列标题与&#10;文本">
    <p:spTree>
      <p:nvGrpSpPr>
        <p:cNvPr id="112" name="Shape 112"/>
        <p:cNvGrpSpPr/>
        <p:nvPr/>
      </p:nvGrpSpPr>
      <p:grpSpPr>
        <a:xfrm>
          <a:off x="0" y="0"/>
          <a:ext cx="0" cy="0"/>
          <a:chOff x="0" y="0"/>
          <a:chExt cx="0" cy="0"/>
        </a:xfrm>
      </p:grpSpPr>
      <p:pic>
        <p:nvPicPr>
          <p:cNvPr id="113" name="Google Shape;113;g30edce17440_0_337"/>
          <p:cNvPicPr preferRelativeResize="0"/>
          <p:nvPr/>
        </p:nvPicPr>
        <p:blipFill rotWithShape="1">
          <a:blip r:embed="rId2">
            <a:alphaModFix/>
          </a:blip>
          <a:srcRect b="0" l="0" r="0" t="0"/>
          <a:stretch/>
        </p:blipFill>
        <p:spPr>
          <a:xfrm>
            <a:off x="0" y="0"/>
            <a:ext cx="9156560" cy="514508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Slide">
  <p:cSld name="25_Title Slide">
    <p:spTree>
      <p:nvGrpSpPr>
        <p:cNvPr id="114" name="Shape 11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SubTitle_Footer">
  <p:cSld name="Main Title+ SubTitle_Footer">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g30edce17440_0_246"/>
          <p:cNvSpPr txBox="1"/>
          <p:nvPr>
            <p:ph type="ctrTitle"/>
          </p:nvPr>
        </p:nvSpPr>
        <p:spPr>
          <a:xfrm>
            <a:off x="1143000" y="842032"/>
            <a:ext cx="6858000" cy="17913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g30edce17440_0_246"/>
          <p:cNvSpPr txBox="1"/>
          <p:nvPr>
            <p:ph idx="1" type="subTitle"/>
          </p:nvPr>
        </p:nvSpPr>
        <p:spPr>
          <a:xfrm>
            <a:off x="1143000" y="2702363"/>
            <a:ext cx="6858000" cy="12423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4" name="Google Shape;24;g30edce17440_0_246"/>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g30edce17440_0_246"/>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g30edce17440_0_246"/>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mal Page">
  <p:cSld name="Normal Page">
    <p:spTree>
      <p:nvGrpSpPr>
        <p:cNvPr id="116" name="Shape 11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一项大型内容和两项小型内容" type="objAndTwoObj">
  <p:cSld name="OBJECT_AND_TWO_OBJECTS">
    <p:spTree>
      <p:nvGrpSpPr>
        <p:cNvPr id="117" name="Shape 117"/>
        <p:cNvGrpSpPr/>
        <p:nvPr/>
      </p:nvGrpSpPr>
      <p:grpSpPr>
        <a:xfrm>
          <a:off x="0" y="0"/>
          <a:ext cx="0" cy="0"/>
          <a:chOff x="0" y="0"/>
          <a:chExt cx="0" cy="0"/>
        </a:xfrm>
      </p:grpSpPr>
      <p:sp>
        <p:nvSpPr>
          <p:cNvPr id="118" name="Google Shape;118;g30edce17440_0_342"/>
          <p:cNvSpPr txBox="1"/>
          <p:nvPr>
            <p:ph type="title"/>
          </p:nvPr>
        </p:nvSpPr>
        <p:spPr>
          <a:xfrm>
            <a:off x="457200" y="206503"/>
            <a:ext cx="8229600" cy="857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g30edce17440_0_342"/>
          <p:cNvSpPr txBox="1"/>
          <p:nvPr>
            <p:ph idx="1" type="body"/>
          </p:nvPr>
        </p:nvSpPr>
        <p:spPr>
          <a:xfrm>
            <a:off x="457200" y="1200891"/>
            <a:ext cx="4038600" cy="33945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0" name="Google Shape;120;g30edce17440_0_342"/>
          <p:cNvSpPr txBox="1"/>
          <p:nvPr>
            <p:ph idx="2" type="body"/>
          </p:nvPr>
        </p:nvSpPr>
        <p:spPr>
          <a:xfrm>
            <a:off x="4648200" y="1200891"/>
            <a:ext cx="4038600" cy="1620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1" name="Google Shape;121;g30edce17440_0_342"/>
          <p:cNvSpPr txBox="1"/>
          <p:nvPr>
            <p:ph idx="3" type="body"/>
          </p:nvPr>
        </p:nvSpPr>
        <p:spPr>
          <a:xfrm>
            <a:off x="4648200" y="2973635"/>
            <a:ext cx="4038600" cy="1621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2" name="Google Shape;122;g30edce17440_0_342"/>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g30edce17440_0_342"/>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g30edce17440_0_342"/>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900">
                <a:solidFill>
                  <a:srgbClr val="888888"/>
                </a:solidFill>
                <a:latin typeface="Calibri"/>
                <a:ea typeface="Calibri"/>
                <a:cs typeface="Calibri"/>
                <a:sym typeface="Calibri"/>
              </a:defRPr>
            </a:lvl1pPr>
            <a:lvl2pPr indent="0" lvl="1" marL="0" marR="0" algn="r">
              <a:spcBef>
                <a:spcPts val="0"/>
              </a:spcBef>
              <a:buNone/>
              <a:defRPr sz="900">
                <a:solidFill>
                  <a:srgbClr val="888888"/>
                </a:solidFill>
                <a:latin typeface="Calibri"/>
                <a:ea typeface="Calibri"/>
                <a:cs typeface="Calibri"/>
                <a:sym typeface="Calibri"/>
              </a:defRPr>
            </a:lvl2pPr>
            <a:lvl3pPr indent="0" lvl="2" marL="0" marR="0" algn="r">
              <a:spcBef>
                <a:spcPts val="0"/>
              </a:spcBef>
              <a:buNone/>
              <a:defRPr sz="900">
                <a:solidFill>
                  <a:srgbClr val="888888"/>
                </a:solidFill>
                <a:latin typeface="Calibri"/>
                <a:ea typeface="Calibri"/>
                <a:cs typeface="Calibri"/>
                <a:sym typeface="Calibri"/>
              </a:defRPr>
            </a:lvl3pPr>
            <a:lvl4pPr indent="0" lvl="3" marL="0" marR="0" algn="r">
              <a:spcBef>
                <a:spcPts val="0"/>
              </a:spcBef>
              <a:buNone/>
              <a:defRPr sz="900">
                <a:solidFill>
                  <a:srgbClr val="888888"/>
                </a:solidFill>
                <a:latin typeface="Calibri"/>
                <a:ea typeface="Calibri"/>
                <a:cs typeface="Calibri"/>
                <a:sym typeface="Calibri"/>
              </a:defRPr>
            </a:lvl4pPr>
            <a:lvl5pPr indent="0" lvl="4" marL="0" marR="0" algn="r">
              <a:spcBef>
                <a:spcPts val="0"/>
              </a:spcBef>
              <a:buNone/>
              <a:defRPr sz="900">
                <a:solidFill>
                  <a:srgbClr val="888888"/>
                </a:solidFill>
                <a:latin typeface="Calibri"/>
                <a:ea typeface="Calibri"/>
                <a:cs typeface="Calibri"/>
                <a:sym typeface="Calibri"/>
              </a:defRPr>
            </a:lvl5pPr>
            <a:lvl6pPr indent="0" lvl="5" marL="0" marR="0" algn="r">
              <a:spcBef>
                <a:spcPts val="0"/>
              </a:spcBef>
              <a:buNone/>
              <a:defRPr sz="900">
                <a:solidFill>
                  <a:srgbClr val="888888"/>
                </a:solidFill>
                <a:latin typeface="Calibri"/>
                <a:ea typeface="Calibri"/>
                <a:cs typeface="Calibri"/>
                <a:sym typeface="Calibri"/>
              </a:defRPr>
            </a:lvl6pPr>
            <a:lvl7pPr indent="0" lvl="6" marL="0" marR="0" algn="r">
              <a:spcBef>
                <a:spcPts val="0"/>
              </a:spcBef>
              <a:buNone/>
              <a:defRPr sz="900">
                <a:solidFill>
                  <a:srgbClr val="888888"/>
                </a:solidFill>
                <a:latin typeface="Calibri"/>
                <a:ea typeface="Calibri"/>
                <a:cs typeface="Calibri"/>
                <a:sym typeface="Calibri"/>
              </a:defRPr>
            </a:lvl7pPr>
            <a:lvl8pPr indent="0" lvl="7" marL="0" marR="0" algn="r">
              <a:spcBef>
                <a:spcPts val="0"/>
              </a:spcBef>
              <a:buNone/>
              <a:defRPr sz="900">
                <a:solidFill>
                  <a:srgbClr val="888888"/>
                </a:solidFill>
                <a:latin typeface="Calibri"/>
                <a:ea typeface="Calibri"/>
                <a:cs typeface="Calibri"/>
                <a:sym typeface="Calibri"/>
              </a:defRPr>
            </a:lvl8pPr>
            <a:lvl9pPr indent="0" lvl="8" marL="0" marR="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5" name="Shape 125"/>
        <p:cNvGrpSpPr/>
        <p:nvPr/>
      </p:nvGrpSpPr>
      <p:grpSpPr>
        <a:xfrm>
          <a:off x="0" y="0"/>
          <a:ext cx="0" cy="0"/>
          <a:chOff x="0" y="0"/>
          <a:chExt cx="0" cy="0"/>
        </a:xfrm>
      </p:grpSpPr>
      <p:sp>
        <p:nvSpPr>
          <p:cNvPr id="126" name="Google Shape;126;g30edce17440_0_350"/>
          <p:cNvSpPr txBox="1"/>
          <p:nvPr>
            <p:ph idx="12" type="sldNum"/>
          </p:nvPr>
        </p:nvSpPr>
        <p:spPr>
          <a:xfrm>
            <a:off x="4381500" y="4870367"/>
            <a:ext cx="381000" cy="274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000">
                <a:solidFill>
                  <a:srgbClr val="FFFFFF"/>
                </a:solidFill>
                <a:latin typeface="Glegoo"/>
                <a:ea typeface="Glegoo"/>
                <a:cs typeface="Glegoo"/>
                <a:sym typeface="Glegoo"/>
              </a:defRPr>
            </a:lvl1pPr>
            <a:lvl2pPr indent="0" lvl="1" marL="0" algn="ctr">
              <a:spcBef>
                <a:spcPts val="0"/>
              </a:spcBef>
              <a:buNone/>
              <a:defRPr sz="1000">
                <a:solidFill>
                  <a:srgbClr val="FFFFFF"/>
                </a:solidFill>
                <a:latin typeface="Glegoo"/>
                <a:ea typeface="Glegoo"/>
                <a:cs typeface="Glegoo"/>
                <a:sym typeface="Glegoo"/>
              </a:defRPr>
            </a:lvl2pPr>
            <a:lvl3pPr indent="0" lvl="2" marL="0" algn="ctr">
              <a:spcBef>
                <a:spcPts val="0"/>
              </a:spcBef>
              <a:buNone/>
              <a:defRPr sz="1000">
                <a:solidFill>
                  <a:srgbClr val="FFFFFF"/>
                </a:solidFill>
                <a:latin typeface="Glegoo"/>
                <a:ea typeface="Glegoo"/>
                <a:cs typeface="Glegoo"/>
                <a:sym typeface="Glegoo"/>
              </a:defRPr>
            </a:lvl3pPr>
            <a:lvl4pPr indent="0" lvl="3" marL="0" algn="ctr">
              <a:spcBef>
                <a:spcPts val="0"/>
              </a:spcBef>
              <a:buNone/>
              <a:defRPr sz="1000">
                <a:solidFill>
                  <a:srgbClr val="FFFFFF"/>
                </a:solidFill>
                <a:latin typeface="Glegoo"/>
                <a:ea typeface="Glegoo"/>
                <a:cs typeface="Glegoo"/>
                <a:sym typeface="Glegoo"/>
              </a:defRPr>
            </a:lvl4pPr>
            <a:lvl5pPr indent="0" lvl="4" marL="0" algn="ctr">
              <a:spcBef>
                <a:spcPts val="0"/>
              </a:spcBef>
              <a:buNone/>
              <a:defRPr sz="1000">
                <a:solidFill>
                  <a:srgbClr val="FFFFFF"/>
                </a:solidFill>
                <a:latin typeface="Glegoo"/>
                <a:ea typeface="Glegoo"/>
                <a:cs typeface="Glegoo"/>
                <a:sym typeface="Glegoo"/>
              </a:defRPr>
            </a:lvl5pPr>
            <a:lvl6pPr indent="0" lvl="5" marL="0" algn="ctr">
              <a:spcBef>
                <a:spcPts val="0"/>
              </a:spcBef>
              <a:buNone/>
              <a:defRPr sz="1000">
                <a:solidFill>
                  <a:srgbClr val="FFFFFF"/>
                </a:solidFill>
                <a:latin typeface="Glegoo"/>
                <a:ea typeface="Glegoo"/>
                <a:cs typeface="Glegoo"/>
                <a:sym typeface="Glegoo"/>
              </a:defRPr>
            </a:lvl6pPr>
            <a:lvl7pPr indent="0" lvl="6" marL="0" algn="ctr">
              <a:spcBef>
                <a:spcPts val="0"/>
              </a:spcBef>
              <a:buNone/>
              <a:defRPr sz="1000">
                <a:solidFill>
                  <a:srgbClr val="FFFFFF"/>
                </a:solidFill>
                <a:latin typeface="Glegoo"/>
                <a:ea typeface="Glegoo"/>
                <a:cs typeface="Glegoo"/>
                <a:sym typeface="Glegoo"/>
              </a:defRPr>
            </a:lvl7pPr>
            <a:lvl8pPr indent="0" lvl="7" marL="0" algn="ctr">
              <a:spcBef>
                <a:spcPts val="0"/>
              </a:spcBef>
              <a:buNone/>
              <a:defRPr sz="1000">
                <a:solidFill>
                  <a:srgbClr val="FFFFFF"/>
                </a:solidFill>
                <a:latin typeface="Glegoo"/>
                <a:ea typeface="Glegoo"/>
                <a:cs typeface="Glegoo"/>
                <a:sym typeface="Glegoo"/>
              </a:defRPr>
            </a:lvl8pPr>
            <a:lvl9pPr indent="0" lvl="8" marL="0" algn="ctr">
              <a:spcBef>
                <a:spcPts val="0"/>
              </a:spcBef>
              <a:buNone/>
              <a:defRPr sz="1000">
                <a:solidFill>
                  <a:srgbClr val="FFFFFF"/>
                </a:solidFill>
                <a:latin typeface="Glegoo"/>
                <a:ea typeface="Glegoo"/>
                <a:cs typeface="Glegoo"/>
                <a:sym typeface="Glegoo"/>
              </a:defRPr>
            </a:lvl9pPr>
          </a:lstStyle>
          <a:p>
            <a:pPr indent="0" lvl="0" marL="0" rtl="0" algn="ctr">
              <a:spcBef>
                <a:spcPts val="0"/>
              </a:spcBef>
              <a:spcAft>
                <a:spcPts val="0"/>
              </a:spcAft>
              <a:buNone/>
            </a:pPr>
            <a:fld id="{00000000-1234-1234-1234-123412341234}" type="slidenum">
              <a:rPr lang="zh-CN"/>
              <a:t>‹#›</a:t>
            </a:fld>
            <a:endParaRPr/>
          </a:p>
        </p:txBody>
      </p:sp>
      <p:sp>
        <p:nvSpPr>
          <p:cNvPr id="127" name="Google Shape;127;g30edce17440_0_350"/>
          <p:cNvSpPr txBox="1"/>
          <p:nvPr>
            <p:ph type="title"/>
          </p:nvPr>
        </p:nvSpPr>
        <p:spPr>
          <a:xfrm>
            <a:off x="457201" y="285839"/>
            <a:ext cx="8229600" cy="8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48597F"/>
              </a:buClr>
              <a:buSzPts val="2800"/>
              <a:buFont typeface="Lato Light"/>
              <a:buNone/>
              <a:defRPr sz="2800">
                <a:solidFill>
                  <a:srgbClr val="48597F"/>
                </a:solidFill>
                <a:latin typeface="Lato Light"/>
                <a:ea typeface="Lato Light"/>
                <a:cs typeface="Lato Light"/>
                <a:sym typeface="La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g30edce17440_0_350"/>
          <p:cNvSpPr txBox="1"/>
          <p:nvPr>
            <p:ph idx="1" type="body"/>
          </p:nvPr>
        </p:nvSpPr>
        <p:spPr>
          <a:xfrm>
            <a:off x="2057401" y="876571"/>
            <a:ext cx="5029200" cy="324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rgbClr val="1399EE"/>
              </a:buClr>
              <a:buSzPts val="1200"/>
              <a:buFont typeface="Glegoo"/>
              <a:buNone/>
              <a:defRPr i="0" sz="1200">
                <a:solidFill>
                  <a:srgbClr val="1399EE"/>
                </a:solidFill>
                <a:latin typeface="Glegoo"/>
                <a:ea typeface="Glegoo"/>
                <a:cs typeface="Glegoo"/>
                <a:sym typeface="Glegoo"/>
              </a:defRPr>
            </a:lvl1pPr>
            <a:lvl2pPr indent="-228600" lvl="1" marL="914400" algn="l">
              <a:lnSpc>
                <a:spcPct val="90000"/>
              </a:lnSpc>
              <a:spcBef>
                <a:spcPts val="375"/>
              </a:spcBef>
              <a:spcAft>
                <a:spcPts val="0"/>
              </a:spcAft>
              <a:buClr>
                <a:schemeClr val="dk1"/>
              </a:buClr>
              <a:buSzPts val="1050"/>
              <a:buFont typeface="Arial"/>
              <a:buNone/>
              <a:defRPr sz="1050">
                <a:latin typeface="Arial"/>
                <a:ea typeface="Arial"/>
                <a:cs typeface="Arial"/>
                <a:sym typeface="Arial"/>
              </a:defRPr>
            </a:lvl2pPr>
            <a:lvl3pPr indent="-228600" lvl="2" marL="1371600" algn="l">
              <a:lnSpc>
                <a:spcPct val="90000"/>
              </a:lnSpc>
              <a:spcBef>
                <a:spcPts val="375"/>
              </a:spcBef>
              <a:spcAft>
                <a:spcPts val="0"/>
              </a:spcAft>
              <a:buClr>
                <a:schemeClr val="dk1"/>
              </a:buClr>
              <a:buSzPts val="1050"/>
              <a:buFont typeface="Arial"/>
              <a:buNone/>
              <a:defRPr sz="1050">
                <a:latin typeface="Arial"/>
                <a:ea typeface="Arial"/>
                <a:cs typeface="Arial"/>
                <a:sym typeface="Arial"/>
              </a:defRPr>
            </a:lvl3pPr>
            <a:lvl4pPr indent="-228600" lvl="3" marL="1828800" algn="l">
              <a:lnSpc>
                <a:spcPct val="90000"/>
              </a:lnSpc>
              <a:spcBef>
                <a:spcPts val="375"/>
              </a:spcBef>
              <a:spcAft>
                <a:spcPts val="0"/>
              </a:spcAft>
              <a:buClr>
                <a:schemeClr val="dk1"/>
              </a:buClr>
              <a:buSzPts val="1050"/>
              <a:buFont typeface="Arial"/>
              <a:buNone/>
              <a:defRPr sz="1050">
                <a:latin typeface="Arial"/>
                <a:ea typeface="Arial"/>
                <a:cs typeface="Arial"/>
                <a:sym typeface="Arial"/>
              </a:defRPr>
            </a:lvl4pPr>
            <a:lvl5pPr indent="-228600" lvl="4" marL="2286000" algn="l">
              <a:lnSpc>
                <a:spcPct val="90000"/>
              </a:lnSpc>
              <a:spcBef>
                <a:spcPts val="375"/>
              </a:spcBef>
              <a:spcAft>
                <a:spcPts val="0"/>
              </a:spcAft>
              <a:buClr>
                <a:schemeClr val="dk1"/>
              </a:buClr>
              <a:buSzPts val="1050"/>
              <a:buFont typeface="Arial"/>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幻灯片">
  <p:cSld name="1_标题幻灯片">
    <p:spTree>
      <p:nvGrpSpPr>
        <p:cNvPr id="129" name="Shape 129"/>
        <p:cNvGrpSpPr/>
        <p:nvPr/>
      </p:nvGrpSpPr>
      <p:grpSpPr>
        <a:xfrm>
          <a:off x="0" y="0"/>
          <a:ext cx="0" cy="0"/>
          <a:chOff x="0" y="0"/>
          <a:chExt cx="0" cy="0"/>
        </a:xfrm>
      </p:grpSpPr>
      <p:pic>
        <p:nvPicPr>
          <p:cNvPr descr="L:\下载\清新树叶装饰标签矢量素材\56f33ebe31d64.jpg" id="130" name="Google Shape;130;g30edce17440_0_354"/>
          <p:cNvPicPr preferRelativeResize="0"/>
          <p:nvPr/>
        </p:nvPicPr>
        <p:blipFill rotWithShape="1">
          <a:blip r:embed="rId2">
            <a:alphaModFix/>
          </a:blip>
          <a:srcRect b="0" l="0" r="0" t="0"/>
          <a:stretch/>
        </p:blipFill>
        <p:spPr>
          <a:xfrm>
            <a:off x="1" y="-1587"/>
            <a:ext cx="9144000" cy="514826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Slide">
  <p:cSld name="First Slide">
    <p:spTree>
      <p:nvGrpSpPr>
        <p:cNvPr id="131" name="Shape 131"/>
        <p:cNvGrpSpPr/>
        <p:nvPr/>
      </p:nvGrpSpPr>
      <p:grpSpPr>
        <a:xfrm>
          <a:off x="0" y="0"/>
          <a:ext cx="0" cy="0"/>
          <a:chOff x="0" y="0"/>
          <a:chExt cx="0" cy="0"/>
        </a:xfrm>
      </p:grpSpPr>
      <p:sp>
        <p:nvSpPr>
          <p:cNvPr id="132" name="Google Shape;132;g30edce17440_0_356"/>
          <p:cNvSpPr/>
          <p:nvPr>
            <p:ph idx="2" type="pic"/>
          </p:nvPr>
        </p:nvSpPr>
        <p:spPr>
          <a:xfrm>
            <a:off x="3048000" y="331573"/>
            <a:ext cx="3276600" cy="2313300"/>
          </a:xfrm>
          <a:prstGeom prst="rect">
            <a:avLst/>
          </a:prstGeom>
          <a:noFill/>
          <a:ln>
            <a:noFill/>
          </a:ln>
        </p:spPr>
      </p:sp>
      <p:sp>
        <p:nvSpPr>
          <p:cNvPr id="133" name="Google Shape;133;g30edce17440_0_356"/>
          <p:cNvSpPr txBox="1"/>
          <p:nvPr>
            <p:ph idx="1" type="body"/>
          </p:nvPr>
        </p:nvSpPr>
        <p:spPr>
          <a:xfrm>
            <a:off x="2966029" y="2851969"/>
            <a:ext cx="3384000" cy="324000"/>
          </a:xfrm>
          <a:prstGeom prst="rect">
            <a:avLst/>
          </a:prstGeom>
          <a:noFill/>
          <a:ln>
            <a:noFill/>
          </a:ln>
        </p:spPr>
        <p:txBody>
          <a:bodyPr anchorCtr="0" anchor="ctr" bIns="40500" lIns="0" spcFirstLastPara="1" rIns="0" wrap="square" tIns="40500">
            <a:normAutofit/>
          </a:bodyPr>
          <a:lstStyle>
            <a:lvl1pPr indent="-228600" lvl="0" marL="457200" algn="ctr">
              <a:lnSpc>
                <a:spcPct val="100000"/>
              </a:lnSpc>
              <a:spcBef>
                <a:spcPts val="0"/>
              </a:spcBef>
              <a:spcAft>
                <a:spcPts val="0"/>
              </a:spcAft>
              <a:buClr>
                <a:schemeClr val="lt1"/>
              </a:buClr>
              <a:buSzPts val="3500"/>
              <a:buNone/>
              <a:defRPr b="1" sz="3500">
                <a:solidFill>
                  <a:schemeClr val="lt1"/>
                </a:solidFill>
                <a:latin typeface="Lato Hairline"/>
                <a:ea typeface="Lato Hairline"/>
                <a:cs typeface="Lato Hairline"/>
                <a:sym typeface="Lato Hairli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4" name="Google Shape;134;g30edce17440_0_356"/>
          <p:cNvSpPr txBox="1"/>
          <p:nvPr>
            <p:ph idx="3" type="body"/>
          </p:nvPr>
        </p:nvSpPr>
        <p:spPr>
          <a:xfrm>
            <a:off x="2966029" y="3289953"/>
            <a:ext cx="3384000" cy="171300"/>
          </a:xfrm>
          <a:prstGeom prst="rect">
            <a:avLst/>
          </a:prstGeom>
          <a:noFill/>
          <a:ln>
            <a:noFill/>
          </a:ln>
        </p:spPr>
        <p:txBody>
          <a:bodyPr anchorCtr="0" anchor="ctr" bIns="40500" lIns="0" spcFirstLastPara="1" rIns="0" wrap="square" tIns="40500">
            <a:normAutofit/>
          </a:bodyPr>
          <a:lstStyle>
            <a:lvl1pPr indent="-228600" lvl="0" marL="457200" algn="ctr">
              <a:lnSpc>
                <a:spcPct val="100000"/>
              </a:lnSpc>
              <a:spcBef>
                <a:spcPts val="0"/>
              </a:spcBef>
              <a:spcAft>
                <a:spcPts val="0"/>
              </a:spcAft>
              <a:buClr>
                <a:schemeClr val="accent3"/>
              </a:buClr>
              <a:buSzPts val="1500"/>
              <a:buNone/>
              <a:defRPr b="0" sz="1500">
                <a:solidFill>
                  <a:schemeClr val="accent3"/>
                </a:solidFill>
                <a:latin typeface="Lato Light"/>
                <a:ea typeface="Lato Light"/>
                <a:cs typeface="Lato Light"/>
                <a:sym typeface="Lato Light"/>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5" name="Google Shape;135;g30edce17440_0_356"/>
          <p:cNvSpPr txBox="1"/>
          <p:nvPr>
            <p:ph idx="4" type="body"/>
          </p:nvPr>
        </p:nvSpPr>
        <p:spPr>
          <a:xfrm>
            <a:off x="2981375" y="3614484"/>
            <a:ext cx="3366000" cy="1152900"/>
          </a:xfrm>
          <a:prstGeom prst="rect">
            <a:avLst/>
          </a:prstGeom>
          <a:noFill/>
          <a:ln>
            <a:noFill/>
          </a:ln>
        </p:spPr>
        <p:txBody>
          <a:bodyPr anchorCtr="0" anchor="t" bIns="0" lIns="0" spcFirstLastPara="1" rIns="0" wrap="square" tIns="0">
            <a:normAutofit/>
          </a:bodyPr>
          <a:lstStyle>
            <a:lvl1pPr indent="-228600" lvl="0" marL="457200" algn="ctr">
              <a:lnSpc>
                <a:spcPct val="130000"/>
              </a:lnSpc>
              <a:spcBef>
                <a:spcPts val="750"/>
              </a:spcBef>
              <a:spcAft>
                <a:spcPts val="0"/>
              </a:spcAft>
              <a:buClr>
                <a:srgbClr val="7F7F7F"/>
              </a:buClr>
              <a:buSzPts val="1200"/>
              <a:buNone/>
              <a:defRPr sz="1200">
                <a:solidFill>
                  <a:srgbClr val="7F7F7F"/>
                </a:solidFill>
                <a:latin typeface="Lato"/>
                <a:ea typeface="Lato"/>
                <a:cs typeface="Lato"/>
                <a:sym typeface="Lat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400"/>
                                        <p:tgtEl>
                                          <p:spTgt spid="132"/>
                                        </p:tgtEl>
                                      </p:cBhvr>
                                    </p:animEffect>
                                  </p:childTnLst>
                                </p:cTn>
                              </p:par>
                              <p:par>
                                <p:cTn fill="hold" nodeType="withEffect" presetClass="entr" presetID="10" presetSubtype="0">
                                  <p:stCondLst>
                                    <p:cond delay="200"/>
                                  </p:stCondLst>
                                  <p:childTnLst>
                                    <p:set>
                                      <p:cBhvr>
                                        <p:cTn dur="1" fill="hold">
                                          <p:stCondLst>
                                            <p:cond delay="0"/>
                                          </p:stCondLst>
                                        </p:cTn>
                                        <p:tgtEl>
                                          <p:spTgt spid="133">
                                            <p:txEl>
                                              <p:pRg end="0" st="0"/>
                                            </p:txEl>
                                          </p:spTgt>
                                        </p:tgtEl>
                                        <p:attrNameLst>
                                          <p:attrName>style.visibility</p:attrName>
                                        </p:attrNameLst>
                                      </p:cBhvr>
                                      <p:to>
                                        <p:strVal val="visible"/>
                                      </p:to>
                                    </p:set>
                                    <p:animEffect filter="fade" transition="in">
                                      <p:cBhvr>
                                        <p:cTn dur="400"/>
                                        <p:tgtEl>
                                          <p:spTgt spid="133">
                                            <p:txEl>
                                              <p:pRg end="0" st="0"/>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3">
                                            <p:txEl>
                                              <p:pRg end="1" st="1"/>
                                            </p:txEl>
                                          </p:spTgt>
                                        </p:tgtEl>
                                        <p:attrNameLst>
                                          <p:attrName>style.visibility</p:attrName>
                                        </p:attrNameLst>
                                      </p:cBhvr>
                                      <p:to>
                                        <p:strVal val="visible"/>
                                      </p:to>
                                    </p:set>
                                    <p:animEffect filter="fade" transition="in">
                                      <p:cBhvr>
                                        <p:cTn dur="400"/>
                                        <p:tgtEl>
                                          <p:spTgt spid="133">
                                            <p:txEl>
                                              <p:pRg end="1" st="1"/>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3">
                                            <p:txEl>
                                              <p:pRg end="2" st="2"/>
                                            </p:txEl>
                                          </p:spTgt>
                                        </p:tgtEl>
                                        <p:attrNameLst>
                                          <p:attrName>style.visibility</p:attrName>
                                        </p:attrNameLst>
                                      </p:cBhvr>
                                      <p:to>
                                        <p:strVal val="visible"/>
                                      </p:to>
                                    </p:set>
                                    <p:animEffect filter="fade" transition="in">
                                      <p:cBhvr>
                                        <p:cTn dur="400"/>
                                        <p:tgtEl>
                                          <p:spTgt spid="133">
                                            <p:txEl>
                                              <p:pRg end="2" st="2"/>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3">
                                            <p:txEl>
                                              <p:pRg end="3" st="3"/>
                                            </p:txEl>
                                          </p:spTgt>
                                        </p:tgtEl>
                                        <p:attrNameLst>
                                          <p:attrName>style.visibility</p:attrName>
                                        </p:attrNameLst>
                                      </p:cBhvr>
                                      <p:to>
                                        <p:strVal val="visible"/>
                                      </p:to>
                                    </p:set>
                                    <p:animEffect filter="fade" transition="in">
                                      <p:cBhvr>
                                        <p:cTn dur="400"/>
                                        <p:tgtEl>
                                          <p:spTgt spid="133">
                                            <p:txEl>
                                              <p:pRg end="3" st="3"/>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3">
                                            <p:txEl>
                                              <p:pRg end="4" st="4"/>
                                            </p:txEl>
                                          </p:spTgt>
                                        </p:tgtEl>
                                        <p:attrNameLst>
                                          <p:attrName>style.visibility</p:attrName>
                                        </p:attrNameLst>
                                      </p:cBhvr>
                                      <p:to>
                                        <p:strVal val="visible"/>
                                      </p:to>
                                    </p:set>
                                    <p:animEffect filter="fade" transition="in">
                                      <p:cBhvr>
                                        <p:cTn dur="400"/>
                                        <p:tgtEl>
                                          <p:spTgt spid="133">
                                            <p:txEl>
                                              <p:pRg end="4" st="4"/>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3">
                                            <p:txEl>
                                              <p:pRg end="5" st="5"/>
                                            </p:txEl>
                                          </p:spTgt>
                                        </p:tgtEl>
                                        <p:attrNameLst>
                                          <p:attrName>style.visibility</p:attrName>
                                        </p:attrNameLst>
                                      </p:cBhvr>
                                      <p:to>
                                        <p:strVal val="visible"/>
                                      </p:to>
                                    </p:set>
                                    <p:animEffect filter="fade" transition="in">
                                      <p:cBhvr>
                                        <p:cTn dur="400"/>
                                        <p:tgtEl>
                                          <p:spTgt spid="133">
                                            <p:txEl>
                                              <p:pRg end="5" st="5"/>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3">
                                            <p:txEl>
                                              <p:pRg end="6" st="6"/>
                                            </p:txEl>
                                          </p:spTgt>
                                        </p:tgtEl>
                                        <p:attrNameLst>
                                          <p:attrName>style.visibility</p:attrName>
                                        </p:attrNameLst>
                                      </p:cBhvr>
                                      <p:to>
                                        <p:strVal val="visible"/>
                                      </p:to>
                                    </p:set>
                                    <p:animEffect filter="fade" transition="in">
                                      <p:cBhvr>
                                        <p:cTn dur="400"/>
                                        <p:tgtEl>
                                          <p:spTgt spid="133">
                                            <p:txEl>
                                              <p:pRg end="6" st="6"/>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3">
                                            <p:txEl>
                                              <p:pRg end="7" st="7"/>
                                            </p:txEl>
                                          </p:spTgt>
                                        </p:tgtEl>
                                        <p:attrNameLst>
                                          <p:attrName>style.visibility</p:attrName>
                                        </p:attrNameLst>
                                      </p:cBhvr>
                                      <p:to>
                                        <p:strVal val="visible"/>
                                      </p:to>
                                    </p:set>
                                    <p:animEffect filter="fade" transition="in">
                                      <p:cBhvr>
                                        <p:cTn dur="400"/>
                                        <p:tgtEl>
                                          <p:spTgt spid="133">
                                            <p:txEl>
                                              <p:pRg end="7" st="7"/>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3">
                                            <p:txEl>
                                              <p:pRg end="8" st="8"/>
                                            </p:txEl>
                                          </p:spTgt>
                                        </p:tgtEl>
                                        <p:attrNameLst>
                                          <p:attrName>style.visibility</p:attrName>
                                        </p:attrNameLst>
                                      </p:cBhvr>
                                      <p:to>
                                        <p:strVal val="visible"/>
                                      </p:to>
                                    </p:set>
                                    <p:animEffect filter="fade" transition="in">
                                      <p:cBhvr>
                                        <p:cTn dur="400"/>
                                        <p:tgtEl>
                                          <p:spTgt spid="133">
                                            <p:txEl>
                                              <p:pRg end="8" st="8"/>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4">
                                            <p:txEl>
                                              <p:pRg end="0" st="0"/>
                                            </p:txEl>
                                          </p:spTgt>
                                        </p:tgtEl>
                                        <p:attrNameLst>
                                          <p:attrName>style.visibility</p:attrName>
                                        </p:attrNameLst>
                                      </p:cBhvr>
                                      <p:to>
                                        <p:strVal val="visible"/>
                                      </p:to>
                                    </p:set>
                                    <p:animEffect filter="fade" transition="in">
                                      <p:cBhvr>
                                        <p:cTn dur="500"/>
                                        <p:tgtEl>
                                          <p:spTgt spid="134">
                                            <p:txEl>
                                              <p:pRg end="0" st="0"/>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4">
                                            <p:txEl>
                                              <p:pRg end="1" st="1"/>
                                            </p:txEl>
                                          </p:spTgt>
                                        </p:tgtEl>
                                        <p:attrNameLst>
                                          <p:attrName>style.visibility</p:attrName>
                                        </p:attrNameLst>
                                      </p:cBhvr>
                                      <p:to>
                                        <p:strVal val="visible"/>
                                      </p:to>
                                    </p:set>
                                    <p:animEffect filter="fade" transition="in">
                                      <p:cBhvr>
                                        <p:cTn dur="500"/>
                                        <p:tgtEl>
                                          <p:spTgt spid="134">
                                            <p:txEl>
                                              <p:pRg end="1" st="1"/>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4">
                                            <p:txEl>
                                              <p:pRg end="2" st="2"/>
                                            </p:txEl>
                                          </p:spTgt>
                                        </p:tgtEl>
                                        <p:attrNameLst>
                                          <p:attrName>style.visibility</p:attrName>
                                        </p:attrNameLst>
                                      </p:cBhvr>
                                      <p:to>
                                        <p:strVal val="visible"/>
                                      </p:to>
                                    </p:set>
                                    <p:animEffect filter="fade" transition="in">
                                      <p:cBhvr>
                                        <p:cTn dur="500"/>
                                        <p:tgtEl>
                                          <p:spTgt spid="134">
                                            <p:txEl>
                                              <p:pRg end="2" st="2"/>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4">
                                            <p:txEl>
                                              <p:pRg end="3" st="3"/>
                                            </p:txEl>
                                          </p:spTgt>
                                        </p:tgtEl>
                                        <p:attrNameLst>
                                          <p:attrName>style.visibility</p:attrName>
                                        </p:attrNameLst>
                                      </p:cBhvr>
                                      <p:to>
                                        <p:strVal val="visible"/>
                                      </p:to>
                                    </p:set>
                                    <p:animEffect filter="fade" transition="in">
                                      <p:cBhvr>
                                        <p:cTn dur="500"/>
                                        <p:tgtEl>
                                          <p:spTgt spid="134">
                                            <p:txEl>
                                              <p:pRg end="3" st="3"/>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4">
                                            <p:txEl>
                                              <p:pRg end="4" st="4"/>
                                            </p:txEl>
                                          </p:spTgt>
                                        </p:tgtEl>
                                        <p:attrNameLst>
                                          <p:attrName>style.visibility</p:attrName>
                                        </p:attrNameLst>
                                      </p:cBhvr>
                                      <p:to>
                                        <p:strVal val="visible"/>
                                      </p:to>
                                    </p:set>
                                    <p:animEffect filter="fade" transition="in">
                                      <p:cBhvr>
                                        <p:cTn dur="500"/>
                                        <p:tgtEl>
                                          <p:spTgt spid="134">
                                            <p:txEl>
                                              <p:pRg end="4" st="4"/>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4">
                                            <p:txEl>
                                              <p:pRg end="5" st="5"/>
                                            </p:txEl>
                                          </p:spTgt>
                                        </p:tgtEl>
                                        <p:attrNameLst>
                                          <p:attrName>style.visibility</p:attrName>
                                        </p:attrNameLst>
                                      </p:cBhvr>
                                      <p:to>
                                        <p:strVal val="visible"/>
                                      </p:to>
                                    </p:set>
                                    <p:animEffect filter="fade" transition="in">
                                      <p:cBhvr>
                                        <p:cTn dur="500"/>
                                        <p:tgtEl>
                                          <p:spTgt spid="134">
                                            <p:txEl>
                                              <p:pRg end="5" st="5"/>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4">
                                            <p:txEl>
                                              <p:pRg end="6" st="6"/>
                                            </p:txEl>
                                          </p:spTgt>
                                        </p:tgtEl>
                                        <p:attrNameLst>
                                          <p:attrName>style.visibility</p:attrName>
                                        </p:attrNameLst>
                                      </p:cBhvr>
                                      <p:to>
                                        <p:strVal val="visible"/>
                                      </p:to>
                                    </p:set>
                                    <p:animEffect filter="fade" transition="in">
                                      <p:cBhvr>
                                        <p:cTn dur="500"/>
                                        <p:tgtEl>
                                          <p:spTgt spid="134">
                                            <p:txEl>
                                              <p:pRg end="6" st="6"/>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4">
                                            <p:txEl>
                                              <p:pRg end="7" st="7"/>
                                            </p:txEl>
                                          </p:spTgt>
                                        </p:tgtEl>
                                        <p:attrNameLst>
                                          <p:attrName>style.visibility</p:attrName>
                                        </p:attrNameLst>
                                      </p:cBhvr>
                                      <p:to>
                                        <p:strVal val="visible"/>
                                      </p:to>
                                    </p:set>
                                    <p:animEffect filter="fade" transition="in">
                                      <p:cBhvr>
                                        <p:cTn dur="500"/>
                                        <p:tgtEl>
                                          <p:spTgt spid="134">
                                            <p:txEl>
                                              <p:pRg end="7" st="7"/>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34">
                                            <p:txEl>
                                              <p:pRg end="8" st="8"/>
                                            </p:txEl>
                                          </p:spTgt>
                                        </p:tgtEl>
                                        <p:attrNameLst>
                                          <p:attrName>style.visibility</p:attrName>
                                        </p:attrNameLst>
                                      </p:cBhvr>
                                      <p:to>
                                        <p:strVal val="visible"/>
                                      </p:to>
                                    </p:set>
                                    <p:animEffect filter="fade" transition="in">
                                      <p:cBhvr>
                                        <p:cTn dur="500"/>
                                        <p:tgtEl>
                                          <p:spTgt spid="134">
                                            <p:txEl>
                                              <p:pRg end="8" st="8"/>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35">
                                            <p:txEl>
                                              <p:pRg end="0" st="0"/>
                                            </p:txEl>
                                          </p:spTgt>
                                        </p:tgtEl>
                                        <p:attrNameLst>
                                          <p:attrName>style.visibility</p:attrName>
                                        </p:attrNameLst>
                                      </p:cBhvr>
                                      <p:to>
                                        <p:strVal val="visible"/>
                                      </p:to>
                                    </p:set>
                                    <p:animEffect filter="fade" transition="in">
                                      <p:cBhvr>
                                        <p:cTn dur="500"/>
                                        <p:tgtEl>
                                          <p:spTgt spid="135">
                                            <p:txEl>
                                              <p:pRg end="0" st="0"/>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35">
                                            <p:txEl>
                                              <p:pRg end="1" st="1"/>
                                            </p:txEl>
                                          </p:spTgt>
                                        </p:tgtEl>
                                        <p:attrNameLst>
                                          <p:attrName>style.visibility</p:attrName>
                                        </p:attrNameLst>
                                      </p:cBhvr>
                                      <p:to>
                                        <p:strVal val="visible"/>
                                      </p:to>
                                    </p:set>
                                    <p:animEffect filter="fade" transition="in">
                                      <p:cBhvr>
                                        <p:cTn dur="500"/>
                                        <p:tgtEl>
                                          <p:spTgt spid="135">
                                            <p:txEl>
                                              <p:pRg end="1" st="1"/>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35">
                                            <p:txEl>
                                              <p:pRg end="2" st="2"/>
                                            </p:txEl>
                                          </p:spTgt>
                                        </p:tgtEl>
                                        <p:attrNameLst>
                                          <p:attrName>style.visibility</p:attrName>
                                        </p:attrNameLst>
                                      </p:cBhvr>
                                      <p:to>
                                        <p:strVal val="visible"/>
                                      </p:to>
                                    </p:set>
                                    <p:animEffect filter="fade" transition="in">
                                      <p:cBhvr>
                                        <p:cTn dur="500"/>
                                        <p:tgtEl>
                                          <p:spTgt spid="135">
                                            <p:txEl>
                                              <p:pRg end="2" st="2"/>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35">
                                            <p:txEl>
                                              <p:pRg end="3" st="3"/>
                                            </p:txEl>
                                          </p:spTgt>
                                        </p:tgtEl>
                                        <p:attrNameLst>
                                          <p:attrName>style.visibility</p:attrName>
                                        </p:attrNameLst>
                                      </p:cBhvr>
                                      <p:to>
                                        <p:strVal val="visible"/>
                                      </p:to>
                                    </p:set>
                                    <p:animEffect filter="fade" transition="in">
                                      <p:cBhvr>
                                        <p:cTn dur="500"/>
                                        <p:tgtEl>
                                          <p:spTgt spid="135">
                                            <p:txEl>
                                              <p:pRg end="3" st="3"/>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35">
                                            <p:txEl>
                                              <p:pRg end="4" st="4"/>
                                            </p:txEl>
                                          </p:spTgt>
                                        </p:tgtEl>
                                        <p:attrNameLst>
                                          <p:attrName>style.visibility</p:attrName>
                                        </p:attrNameLst>
                                      </p:cBhvr>
                                      <p:to>
                                        <p:strVal val="visible"/>
                                      </p:to>
                                    </p:set>
                                    <p:animEffect filter="fade" transition="in">
                                      <p:cBhvr>
                                        <p:cTn dur="500"/>
                                        <p:tgtEl>
                                          <p:spTgt spid="135">
                                            <p:txEl>
                                              <p:pRg end="4" st="4"/>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35">
                                            <p:txEl>
                                              <p:pRg end="5" st="5"/>
                                            </p:txEl>
                                          </p:spTgt>
                                        </p:tgtEl>
                                        <p:attrNameLst>
                                          <p:attrName>style.visibility</p:attrName>
                                        </p:attrNameLst>
                                      </p:cBhvr>
                                      <p:to>
                                        <p:strVal val="visible"/>
                                      </p:to>
                                    </p:set>
                                    <p:animEffect filter="fade" transition="in">
                                      <p:cBhvr>
                                        <p:cTn dur="500"/>
                                        <p:tgtEl>
                                          <p:spTgt spid="135">
                                            <p:txEl>
                                              <p:pRg end="5" st="5"/>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35">
                                            <p:txEl>
                                              <p:pRg end="6" st="6"/>
                                            </p:txEl>
                                          </p:spTgt>
                                        </p:tgtEl>
                                        <p:attrNameLst>
                                          <p:attrName>style.visibility</p:attrName>
                                        </p:attrNameLst>
                                      </p:cBhvr>
                                      <p:to>
                                        <p:strVal val="visible"/>
                                      </p:to>
                                    </p:set>
                                    <p:animEffect filter="fade" transition="in">
                                      <p:cBhvr>
                                        <p:cTn dur="500"/>
                                        <p:tgtEl>
                                          <p:spTgt spid="135">
                                            <p:txEl>
                                              <p:pRg end="6" st="6"/>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35">
                                            <p:txEl>
                                              <p:pRg end="7" st="7"/>
                                            </p:txEl>
                                          </p:spTgt>
                                        </p:tgtEl>
                                        <p:attrNameLst>
                                          <p:attrName>style.visibility</p:attrName>
                                        </p:attrNameLst>
                                      </p:cBhvr>
                                      <p:to>
                                        <p:strVal val="visible"/>
                                      </p:to>
                                    </p:set>
                                    <p:animEffect filter="fade" transition="in">
                                      <p:cBhvr>
                                        <p:cTn dur="500"/>
                                        <p:tgtEl>
                                          <p:spTgt spid="135">
                                            <p:txEl>
                                              <p:pRg end="7" st="7"/>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35">
                                            <p:txEl>
                                              <p:pRg end="8" st="8"/>
                                            </p:txEl>
                                          </p:spTgt>
                                        </p:tgtEl>
                                        <p:attrNameLst>
                                          <p:attrName>style.visibility</p:attrName>
                                        </p:attrNameLst>
                                      </p:cBhvr>
                                      <p:to>
                                        <p:strVal val="visible"/>
                                      </p:to>
                                    </p:set>
                                    <p:animEffect filter="fade" transition="in">
                                      <p:cBhvr>
                                        <p:cTn dur="500"/>
                                        <p:tgtEl>
                                          <p:spTgt spid="13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creen Image">
  <p:cSld name="Full Screen Image">
    <p:spTree>
      <p:nvGrpSpPr>
        <p:cNvPr id="136" name="Shape 136"/>
        <p:cNvGrpSpPr/>
        <p:nvPr/>
      </p:nvGrpSpPr>
      <p:grpSpPr>
        <a:xfrm>
          <a:off x="0" y="0"/>
          <a:ext cx="0" cy="0"/>
          <a:chOff x="0" y="0"/>
          <a:chExt cx="0" cy="0"/>
        </a:xfrm>
      </p:grpSpPr>
      <p:sp>
        <p:nvSpPr>
          <p:cNvPr id="137" name="Google Shape;137;g30edce17440_0_361"/>
          <p:cNvSpPr/>
          <p:nvPr/>
        </p:nvSpPr>
        <p:spPr>
          <a:xfrm>
            <a:off x="0" y="0"/>
            <a:ext cx="9144000" cy="5145000"/>
          </a:xfrm>
          <a:prstGeom prst="rect">
            <a:avLst/>
          </a:prstGeom>
          <a:solidFill>
            <a:srgbClr val="FFFFFF"/>
          </a:solidFill>
          <a:ln>
            <a:noFill/>
          </a:ln>
        </p:spPr>
      </p:sp>
      <p:sp>
        <p:nvSpPr>
          <p:cNvPr id="138" name="Google Shape;138;g30edce17440_0_361"/>
          <p:cNvSpPr/>
          <p:nvPr/>
        </p:nvSpPr>
        <p:spPr>
          <a:xfrm>
            <a:off x="0" y="0"/>
            <a:ext cx="9144000" cy="5145000"/>
          </a:xfrm>
          <a:prstGeom prst="rect">
            <a:avLst/>
          </a:prstGeom>
          <a:solidFill>
            <a:schemeClr val="lt1">
              <a:alpha val="6470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9" name="Google Shape;139;g30edce17440_0_361"/>
          <p:cNvSpPr txBox="1"/>
          <p:nvPr/>
        </p:nvSpPr>
        <p:spPr>
          <a:xfrm>
            <a:off x="3842567" y="368823"/>
            <a:ext cx="1338900" cy="32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1500">
                <a:solidFill>
                  <a:srgbClr val="595959"/>
                </a:solidFill>
                <a:latin typeface="Arial"/>
                <a:ea typeface="Arial"/>
                <a:cs typeface="Arial"/>
                <a:sym typeface="Arial"/>
              </a:rPr>
              <a:t>点击添加标题</a:t>
            </a:r>
            <a:endParaRPr b="1" sz="1500">
              <a:solidFill>
                <a:srgbClr val="595959"/>
              </a:solidFill>
              <a:latin typeface="Arial"/>
              <a:ea typeface="Arial"/>
              <a:cs typeface="Arial"/>
              <a:sym typeface="Arial"/>
            </a:endParaRPr>
          </a:p>
        </p:txBody>
      </p:sp>
      <p:sp>
        <p:nvSpPr>
          <p:cNvPr id="140" name="Google Shape;140;g30edce17440_0_361"/>
          <p:cNvSpPr txBox="1"/>
          <p:nvPr/>
        </p:nvSpPr>
        <p:spPr>
          <a:xfrm>
            <a:off x="3274747" y="710766"/>
            <a:ext cx="2562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900">
                <a:solidFill>
                  <a:srgbClr val="7F7F7F"/>
                </a:solidFill>
                <a:latin typeface="Arial"/>
                <a:ea typeface="Arial"/>
                <a:cs typeface="Arial"/>
                <a:sym typeface="Arial"/>
              </a:rPr>
              <a:t>您的内容打在这里，或通过复制文本后在此选择粘贴，并选择只保留文字。</a:t>
            </a:r>
            <a:endParaRPr sz="900">
              <a:solidFill>
                <a:srgbClr val="7F7F7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47" name="Shape 147"/>
        <p:cNvGrpSpPr/>
        <p:nvPr/>
      </p:nvGrpSpPr>
      <p:grpSpPr>
        <a:xfrm>
          <a:off x="0" y="0"/>
          <a:ext cx="0" cy="0"/>
          <a:chOff x="0" y="0"/>
          <a:chExt cx="0" cy="0"/>
        </a:xfrm>
      </p:grpSpPr>
      <p:sp>
        <p:nvSpPr>
          <p:cNvPr id="148" name="Google Shape;148;g30fa0f7ee98_2_6"/>
          <p:cNvSpPr txBox="1"/>
          <p:nvPr>
            <p:ph type="title"/>
          </p:nvPr>
        </p:nvSpPr>
        <p:spPr>
          <a:xfrm>
            <a:off x="628650" y="273912"/>
            <a:ext cx="7886700" cy="9944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g30fa0f7ee98_2_6"/>
          <p:cNvSpPr txBox="1"/>
          <p:nvPr>
            <p:ph idx="1" type="body"/>
          </p:nvPr>
        </p:nvSpPr>
        <p:spPr>
          <a:xfrm>
            <a:off x="628650" y="1369555"/>
            <a:ext cx="7886700" cy="326439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0" name="Google Shape;150;g30fa0f7ee98_2_6"/>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30fa0f7ee98_2_6"/>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g30fa0f7ee98_2_6"/>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空白">
  <p:cSld name="1_空白">
    <p:spTree>
      <p:nvGrpSpPr>
        <p:cNvPr id="153" name="Shape 153"/>
        <p:cNvGrpSpPr/>
        <p:nvPr/>
      </p:nvGrpSpPr>
      <p:grpSpPr>
        <a:xfrm>
          <a:off x="0" y="0"/>
          <a:ext cx="0" cy="0"/>
          <a:chOff x="0" y="0"/>
          <a:chExt cx="0" cy="0"/>
        </a:xfrm>
      </p:grpSpPr>
      <p:sp>
        <p:nvSpPr>
          <p:cNvPr id="154" name="Google Shape;154;g30fa0f7ee98_2_12"/>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30fa0f7ee98_2_12"/>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g30fa0f7ee98_2_12"/>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7" name="Shape 157"/>
        <p:cNvGrpSpPr/>
        <p:nvPr/>
      </p:nvGrpSpPr>
      <p:grpSpPr>
        <a:xfrm>
          <a:off x="0" y="0"/>
          <a:ext cx="0" cy="0"/>
          <a:chOff x="0" y="0"/>
          <a:chExt cx="0" cy="0"/>
        </a:xfrm>
      </p:grpSpPr>
      <p:sp>
        <p:nvSpPr>
          <p:cNvPr id="158" name="Google Shape;158;g30fa0f7ee98_2_16"/>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g30fa0f7ee98_2_16"/>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g30fa0f7ee98_2_16"/>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
        <p:nvSpPr>
          <p:cNvPr id="161" name="Google Shape;161;g30fa0f7ee98_2_16"/>
          <p:cNvSpPr txBox="1"/>
          <p:nvPr/>
        </p:nvSpPr>
        <p:spPr>
          <a:xfrm>
            <a:off x="467576" y="232269"/>
            <a:ext cx="1836300" cy="31558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600"/>
              <a:buFont typeface="Arial"/>
              <a:buNone/>
            </a:pPr>
            <a:r>
              <a:rPr b="0" i="0" lang="zh-CN" sz="1600" u="none" cap="none" strike="noStrike">
                <a:solidFill>
                  <a:schemeClr val="accent1"/>
                </a:solidFill>
                <a:latin typeface="Microsoft Yahei"/>
                <a:ea typeface="Microsoft Yahei"/>
                <a:cs typeface="Microsoft Yahei"/>
                <a:sym typeface="Microsoft Yahei"/>
              </a:rPr>
              <a:t>年度工作概述</a:t>
            </a:r>
            <a:endParaRPr b="0" i="0" sz="1600" u="none" cap="none" strike="noStrike">
              <a:solidFill>
                <a:schemeClr val="accent1"/>
              </a:solidFill>
              <a:latin typeface="Microsoft Yahei"/>
              <a:ea typeface="Microsoft Yahei"/>
              <a:cs typeface="Microsoft Yahei"/>
              <a:sym typeface="Microsoft Yahei"/>
            </a:endParaRPr>
          </a:p>
        </p:txBody>
      </p:sp>
      <p:sp>
        <p:nvSpPr>
          <p:cNvPr id="162" name="Google Shape;162;g30fa0f7ee98_2_16"/>
          <p:cNvSpPr txBox="1"/>
          <p:nvPr/>
        </p:nvSpPr>
        <p:spPr>
          <a:xfrm>
            <a:off x="431541" y="547725"/>
            <a:ext cx="1456200" cy="207887"/>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900"/>
              <a:buFont typeface="Arial"/>
              <a:buNone/>
            </a:pPr>
            <a:r>
              <a:rPr b="0" i="0" lang="zh-CN" sz="900" u="none" cap="none" strike="noStrike">
                <a:solidFill>
                  <a:srgbClr val="7F7F7F"/>
                </a:solidFill>
                <a:latin typeface="Calibri"/>
                <a:ea typeface="Calibri"/>
                <a:cs typeface="Calibri"/>
                <a:sym typeface="Calibri"/>
              </a:rPr>
              <a:t>ADD RELATED TITLE WORDS</a:t>
            </a:r>
            <a:endParaRPr b="0" i="0" sz="900"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空白">
  <p:cSld name="2_空白">
    <p:spTree>
      <p:nvGrpSpPr>
        <p:cNvPr id="163" name="Shape 163"/>
        <p:cNvGrpSpPr/>
        <p:nvPr/>
      </p:nvGrpSpPr>
      <p:grpSpPr>
        <a:xfrm>
          <a:off x="0" y="0"/>
          <a:ext cx="0" cy="0"/>
          <a:chOff x="0" y="0"/>
          <a:chExt cx="0" cy="0"/>
        </a:xfrm>
      </p:grpSpPr>
      <p:sp>
        <p:nvSpPr>
          <p:cNvPr id="164" name="Google Shape;164;g30fa0f7ee98_2_22"/>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g30fa0f7ee98_2_22"/>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g30fa0f7ee98_2_22"/>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
        <p:nvSpPr>
          <p:cNvPr id="167" name="Google Shape;167;g30fa0f7ee98_2_22"/>
          <p:cNvSpPr txBox="1"/>
          <p:nvPr/>
        </p:nvSpPr>
        <p:spPr>
          <a:xfrm>
            <a:off x="467576" y="245790"/>
            <a:ext cx="1449600" cy="31558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600"/>
              <a:buFont typeface="Arial"/>
              <a:buNone/>
            </a:pPr>
            <a:r>
              <a:rPr b="0" i="0" lang="zh-CN" sz="1600" u="none" cap="none" strike="noStrike">
                <a:solidFill>
                  <a:schemeClr val="accent1"/>
                </a:solidFill>
                <a:latin typeface="Microsoft Yahei"/>
                <a:ea typeface="Microsoft Yahei"/>
                <a:cs typeface="Microsoft Yahei"/>
                <a:sym typeface="Microsoft Yahei"/>
              </a:rPr>
              <a:t>工作完成情况</a:t>
            </a:r>
            <a:endParaRPr b="0" i="0" sz="1600" u="none" cap="none" strike="noStrike">
              <a:solidFill>
                <a:schemeClr val="accent1"/>
              </a:solidFill>
              <a:latin typeface="Microsoft Yahei"/>
              <a:ea typeface="Microsoft Yahei"/>
              <a:cs typeface="Microsoft Yahei"/>
              <a:sym typeface="Microsoft Yahei"/>
            </a:endParaRPr>
          </a:p>
        </p:txBody>
      </p:sp>
      <p:sp>
        <p:nvSpPr>
          <p:cNvPr id="168" name="Google Shape;168;g30fa0f7ee98_2_22"/>
          <p:cNvSpPr txBox="1"/>
          <p:nvPr/>
        </p:nvSpPr>
        <p:spPr>
          <a:xfrm>
            <a:off x="431541" y="561246"/>
            <a:ext cx="1485900" cy="207887"/>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900"/>
              <a:buFont typeface="Arial"/>
              <a:buNone/>
            </a:pPr>
            <a:r>
              <a:rPr b="0" i="0" lang="zh-CN" sz="900" u="none" cap="none" strike="noStrike">
                <a:solidFill>
                  <a:srgbClr val="7F7F7F"/>
                </a:solidFill>
                <a:latin typeface="Calibri"/>
                <a:ea typeface="Calibri"/>
                <a:cs typeface="Calibri"/>
                <a:sym typeface="Calibri"/>
              </a:rPr>
              <a:t>ADD RELATED TITLE WORDS</a:t>
            </a:r>
            <a:endParaRPr b="0" i="0" sz="900"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 name="Shape 27"/>
        <p:cNvGrpSpPr/>
        <p:nvPr/>
      </p:nvGrpSpPr>
      <p:grpSpPr>
        <a:xfrm>
          <a:off x="0" y="0"/>
          <a:ext cx="0" cy="0"/>
          <a:chOff x="0" y="0"/>
          <a:chExt cx="0" cy="0"/>
        </a:xfrm>
      </p:grpSpPr>
      <p:sp>
        <p:nvSpPr>
          <p:cNvPr id="28" name="Google Shape;28;g30edce17440_0_252"/>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g30edce17440_0_252"/>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g30edce17440_0_252"/>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
        <p:nvSpPr>
          <p:cNvPr id="31" name="Google Shape;31;g30edce17440_0_252"/>
          <p:cNvSpPr txBox="1"/>
          <p:nvPr/>
        </p:nvSpPr>
        <p:spPr>
          <a:xfrm>
            <a:off x="467576" y="232284"/>
            <a:ext cx="18363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1600">
                <a:solidFill>
                  <a:schemeClr val="accent1"/>
                </a:solidFill>
                <a:latin typeface="Microsoft Yahei"/>
                <a:ea typeface="Microsoft Yahei"/>
                <a:cs typeface="Microsoft Yahei"/>
                <a:sym typeface="Microsoft Yahei"/>
              </a:rPr>
              <a:t>年度工作概述</a:t>
            </a:r>
            <a:endParaRPr sz="1600">
              <a:solidFill>
                <a:schemeClr val="accent1"/>
              </a:solidFill>
              <a:latin typeface="Microsoft Yahei"/>
              <a:ea typeface="Microsoft Yahei"/>
              <a:cs typeface="Microsoft Yahei"/>
              <a:sym typeface="Microsoft Yahei"/>
            </a:endParaRPr>
          </a:p>
        </p:txBody>
      </p:sp>
      <p:sp>
        <p:nvSpPr>
          <p:cNvPr id="32" name="Google Shape;32;g30edce17440_0_252"/>
          <p:cNvSpPr txBox="1"/>
          <p:nvPr/>
        </p:nvSpPr>
        <p:spPr>
          <a:xfrm>
            <a:off x="431541" y="547760"/>
            <a:ext cx="1456200" cy="2079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zh-CN" sz="900">
                <a:solidFill>
                  <a:srgbClr val="7F7F7F"/>
                </a:solidFill>
                <a:latin typeface="Calibri"/>
                <a:ea typeface="Calibri"/>
                <a:cs typeface="Calibri"/>
                <a:sym typeface="Calibri"/>
              </a:rPr>
              <a:t>ADD RELATED TITLE WORDS</a:t>
            </a:r>
            <a:endParaRPr sz="900">
              <a:solidFill>
                <a:srgbClr val="7F7F7F"/>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空白">
  <p:cSld name="3_空白">
    <p:spTree>
      <p:nvGrpSpPr>
        <p:cNvPr id="169" name="Shape 169"/>
        <p:cNvGrpSpPr/>
        <p:nvPr/>
      </p:nvGrpSpPr>
      <p:grpSpPr>
        <a:xfrm>
          <a:off x="0" y="0"/>
          <a:ext cx="0" cy="0"/>
          <a:chOff x="0" y="0"/>
          <a:chExt cx="0" cy="0"/>
        </a:xfrm>
      </p:grpSpPr>
      <p:sp>
        <p:nvSpPr>
          <p:cNvPr id="170" name="Google Shape;170;g30fa0f7ee98_2_28"/>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g30fa0f7ee98_2_28"/>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g30fa0f7ee98_2_28"/>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
        <p:nvSpPr>
          <p:cNvPr id="173" name="Google Shape;173;g30fa0f7ee98_2_28"/>
          <p:cNvSpPr txBox="1"/>
          <p:nvPr/>
        </p:nvSpPr>
        <p:spPr>
          <a:xfrm>
            <a:off x="447911" y="268382"/>
            <a:ext cx="1459500" cy="31558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600"/>
              <a:buFont typeface="Arial"/>
              <a:buNone/>
            </a:pPr>
            <a:r>
              <a:rPr b="0" i="0" lang="zh-CN" sz="1600" u="none" cap="none" strike="noStrike">
                <a:solidFill>
                  <a:schemeClr val="accent1"/>
                </a:solidFill>
                <a:latin typeface="Microsoft Yahei"/>
                <a:ea typeface="Microsoft Yahei"/>
                <a:cs typeface="Microsoft Yahei"/>
                <a:sym typeface="Microsoft Yahei"/>
              </a:rPr>
              <a:t>成功项目展示</a:t>
            </a:r>
            <a:endParaRPr b="0" i="0" sz="1600" u="none" cap="none" strike="noStrike">
              <a:solidFill>
                <a:schemeClr val="accent1"/>
              </a:solidFill>
              <a:latin typeface="Microsoft Yahei"/>
              <a:ea typeface="Microsoft Yahei"/>
              <a:cs typeface="Microsoft Yahei"/>
              <a:sym typeface="Microsoft Yahei"/>
            </a:endParaRPr>
          </a:p>
        </p:txBody>
      </p:sp>
      <p:sp>
        <p:nvSpPr>
          <p:cNvPr id="174" name="Google Shape;174;g30fa0f7ee98_2_28"/>
          <p:cNvSpPr txBox="1"/>
          <p:nvPr/>
        </p:nvSpPr>
        <p:spPr>
          <a:xfrm>
            <a:off x="431540" y="580066"/>
            <a:ext cx="1495500" cy="207887"/>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900"/>
              <a:buFont typeface="Arial"/>
              <a:buNone/>
            </a:pPr>
            <a:r>
              <a:rPr b="0" i="0" lang="zh-CN" sz="900" u="none" cap="none" strike="noStrike">
                <a:solidFill>
                  <a:srgbClr val="7F7F7F"/>
                </a:solidFill>
                <a:latin typeface="Calibri"/>
                <a:ea typeface="Calibri"/>
                <a:cs typeface="Calibri"/>
                <a:sym typeface="Calibri"/>
              </a:rPr>
              <a:t>ADD RELATED TITLE WORDS</a:t>
            </a:r>
            <a:endParaRPr b="0" i="0" sz="900"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空白">
  <p:cSld name="4_空白">
    <p:spTree>
      <p:nvGrpSpPr>
        <p:cNvPr id="175" name="Shape 175"/>
        <p:cNvGrpSpPr/>
        <p:nvPr/>
      </p:nvGrpSpPr>
      <p:grpSpPr>
        <a:xfrm>
          <a:off x="0" y="0"/>
          <a:ext cx="0" cy="0"/>
          <a:chOff x="0" y="0"/>
          <a:chExt cx="0" cy="0"/>
        </a:xfrm>
      </p:grpSpPr>
      <p:sp>
        <p:nvSpPr>
          <p:cNvPr id="176" name="Google Shape;176;g30fa0f7ee98_2_34"/>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g30fa0f7ee98_2_34"/>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g30fa0f7ee98_2_34"/>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
        <p:nvSpPr>
          <p:cNvPr id="179" name="Google Shape;179;g30fa0f7ee98_2_34"/>
          <p:cNvSpPr txBox="1"/>
          <p:nvPr/>
        </p:nvSpPr>
        <p:spPr>
          <a:xfrm>
            <a:off x="467575" y="285117"/>
            <a:ext cx="1464900" cy="31558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600"/>
              <a:buFont typeface="Arial"/>
              <a:buNone/>
            </a:pPr>
            <a:r>
              <a:rPr b="0" i="0" lang="zh-CN" sz="1600" u="none" cap="none" strike="noStrike">
                <a:solidFill>
                  <a:schemeClr val="accent1"/>
                </a:solidFill>
                <a:latin typeface="Microsoft Yahei"/>
                <a:ea typeface="Microsoft Yahei"/>
                <a:cs typeface="Microsoft Yahei"/>
                <a:sym typeface="Microsoft Yahei"/>
              </a:rPr>
              <a:t>明年工作计划</a:t>
            </a:r>
            <a:endParaRPr b="0" i="0" sz="1600" u="none" cap="none" strike="noStrike">
              <a:solidFill>
                <a:schemeClr val="accent1"/>
              </a:solidFill>
              <a:latin typeface="Microsoft Yahei"/>
              <a:ea typeface="Microsoft Yahei"/>
              <a:cs typeface="Microsoft Yahei"/>
              <a:sym typeface="Microsoft Yahei"/>
            </a:endParaRPr>
          </a:p>
        </p:txBody>
      </p:sp>
      <p:sp>
        <p:nvSpPr>
          <p:cNvPr id="180" name="Google Shape;180;g30fa0f7ee98_2_34"/>
          <p:cNvSpPr txBox="1"/>
          <p:nvPr/>
        </p:nvSpPr>
        <p:spPr>
          <a:xfrm>
            <a:off x="431540" y="591088"/>
            <a:ext cx="1500900" cy="207887"/>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900"/>
              <a:buFont typeface="Arial"/>
              <a:buNone/>
            </a:pPr>
            <a:r>
              <a:rPr b="0" i="0" lang="zh-CN" sz="900" u="none" cap="none" strike="noStrike">
                <a:solidFill>
                  <a:srgbClr val="7F7F7F"/>
                </a:solidFill>
                <a:latin typeface="Calibri"/>
                <a:ea typeface="Calibri"/>
                <a:cs typeface="Calibri"/>
                <a:sym typeface="Calibri"/>
              </a:rPr>
              <a:t>ADD RELATED TITLE WORDS</a:t>
            </a:r>
            <a:endParaRPr b="0" i="0" sz="900"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81" name="Shape 181"/>
        <p:cNvGrpSpPr/>
        <p:nvPr/>
      </p:nvGrpSpPr>
      <p:grpSpPr>
        <a:xfrm>
          <a:off x="0" y="0"/>
          <a:ext cx="0" cy="0"/>
          <a:chOff x="0" y="0"/>
          <a:chExt cx="0" cy="0"/>
        </a:xfrm>
      </p:grpSpPr>
      <p:sp>
        <p:nvSpPr>
          <p:cNvPr id="182" name="Google Shape;182;g30fa0f7ee98_2_40"/>
          <p:cNvSpPr txBox="1"/>
          <p:nvPr>
            <p:ph type="title"/>
          </p:nvPr>
        </p:nvSpPr>
        <p:spPr>
          <a:xfrm>
            <a:off x="623888" y="1282619"/>
            <a:ext cx="7886700" cy="214006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g30fa0f7ee98_2_40"/>
          <p:cNvSpPr txBox="1"/>
          <p:nvPr>
            <p:ph idx="1" type="body"/>
          </p:nvPr>
        </p:nvSpPr>
        <p:spPr>
          <a:xfrm>
            <a:off x="623888" y="3442943"/>
            <a:ext cx="7886700" cy="112552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84" name="Google Shape;184;g30fa0f7ee98_2_40"/>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g30fa0f7ee98_2_40"/>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g30fa0f7ee98_2_40"/>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87" name="Shape 187"/>
        <p:cNvGrpSpPr/>
        <p:nvPr/>
      </p:nvGrpSpPr>
      <p:grpSpPr>
        <a:xfrm>
          <a:off x="0" y="0"/>
          <a:ext cx="0" cy="0"/>
          <a:chOff x="0" y="0"/>
          <a:chExt cx="0" cy="0"/>
        </a:xfrm>
      </p:grpSpPr>
      <p:sp>
        <p:nvSpPr>
          <p:cNvPr id="188" name="Google Shape;188;g30fa0f7ee98_2_46"/>
          <p:cNvSpPr txBox="1"/>
          <p:nvPr>
            <p:ph type="title"/>
          </p:nvPr>
        </p:nvSpPr>
        <p:spPr>
          <a:xfrm>
            <a:off x="628650" y="273912"/>
            <a:ext cx="7886700" cy="9944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g30fa0f7ee98_2_46"/>
          <p:cNvSpPr txBox="1"/>
          <p:nvPr>
            <p:ph idx="1" type="body"/>
          </p:nvPr>
        </p:nvSpPr>
        <p:spPr>
          <a:xfrm>
            <a:off x="628650" y="1369555"/>
            <a:ext cx="3886200" cy="326439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0" name="Google Shape;190;g30fa0f7ee98_2_46"/>
          <p:cNvSpPr txBox="1"/>
          <p:nvPr>
            <p:ph idx="2" type="body"/>
          </p:nvPr>
        </p:nvSpPr>
        <p:spPr>
          <a:xfrm>
            <a:off x="4629150" y="1369555"/>
            <a:ext cx="3886200" cy="326439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1" name="Google Shape;191;g30fa0f7ee98_2_46"/>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g30fa0f7ee98_2_46"/>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g30fa0f7ee98_2_46"/>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94" name="Shape 194"/>
        <p:cNvGrpSpPr/>
        <p:nvPr/>
      </p:nvGrpSpPr>
      <p:grpSpPr>
        <a:xfrm>
          <a:off x="0" y="0"/>
          <a:ext cx="0" cy="0"/>
          <a:chOff x="0" y="0"/>
          <a:chExt cx="0" cy="0"/>
        </a:xfrm>
      </p:grpSpPr>
      <p:sp>
        <p:nvSpPr>
          <p:cNvPr id="195" name="Google Shape;195;g30fa0f7ee98_2_53"/>
          <p:cNvSpPr txBox="1"/>
          <p:nvPr>
            <p:ph type="title"/>
          </p:nvPr>
        </p:nvSpPr>
        <p:spPr>
          <a:xfrm>
            <a:off x="629841" y="273912"/>
            <a:ext cx="7886700" cy="9944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g30fa0f7ee98_2_53"/>
          <p:cNvSpPr txBox="1"/>
          <p:nvPr>
            <p:ph idx="1" type="body"/>
          </p:nvPr>
        </p:nvSpPr>
        <p:spPr>
          <a:xfrm>
            <a:off x="629842" y="1261181"/>
            <a:ext cx="3868200" cy="61796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97" name="Google Shape;197;g30fa0f7ee98_2_53"/>
          <p:cNvSpPr txBox="1"/>
          <p:nvPr>
            <p:ph idx="2" type="body"/>
          </p:nvPr>
        </p:nvSpPr>
        <p:spPr>
          <a:xfrm>
            <a:off x="629842" y="1879267"/>
            <a:ext cx="3868200" cy="27640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8" name="Google Shape;198;g30fa0f7ee98_2_53"/>
          <p:cNvSpPr txBox="1"/>
          <p:nvPr>
            <p:ph idx="3" type="body"/>
          </p:nvPr>
        </p:nvSpPr>
        <p:spPr>
          <a:xfrm>
            <a:off x="4629150" y="1261181"/>
            <a:ext cx="3887400" cy="61796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99" name="Google Shape;199;g30fa0f7ee98_2_53"/>
          <p:cNvSpPr txBox="1"/>
          <p:nvPr>
            <p:ph idx="4" type="body"/>
          </p:nvPr>
        </p:nvSpPr>
        <p:spPr>
          <a:xfrm>
            <a:off x="4629150" y="1879267"/>
            <a:ext cx="3887400" cy="27640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0" name="Google Shape;200;g30fa0f7ee98_2_53"/>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g30fa0f7ee98_2_53"/>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g30fa0f7ee98_2_53"/>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03" name="Shape 203"/>
        <p:cNvGrpSpPr/>
        <p:nvPr/>
      </p:nvGrpSpPr>
      <p:grpSpPr>
        <a:xfrm>
          <a:off x="0" y="0"/>
          <a:ext cx="0" cy="0"/>
          <a:chOff x="0" y="0"/>
          <a:chExt cx="0" cy="0"/>
        </a:xfrm>
      </p:grpSpPr>
      <p:sp>
        <p:nvSpPr>
          <p:cNvPr id="204" name="Google Shape;204;g30fa0f7ee98_2_62"/>
          <p:cNvSpPr txBox="1"/>
          <p:nvPr>
            <p:ph type="title"/>
          </p:nvPr>
        </p:nvSpPr>
        <p:spPr>
          <a:xfrm>
            <a:off x="628650" y="273912"/>
            <a:ext cx="7886700" cy="9944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g30fa0f7ee98_2_62"/>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g30fa0f7ee98_2_62"/>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g30fa0f7ee98_2_62"/>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08" name="Shape 208"/>
        <p:cNvGrpSpPr/>
        <p:nvPr/>
      </p:nvGrpSpPr>
      <p:grpSpPr>
        <a:xfrm>
          <a:off x="0" y="0"/>
          <a:ext cx="0" cy="0"/>
          <a:chOff x="0" y="0"/>
          <a:chExt cx="0" cy="0"/>
        </a:xfrm>
      </p:grpSpPr>
      <p:sp>
        <p:nvSpPr>
          <p:cNvPr id="209" name="Google Shape;209;g30fa0f7ee98_2_67"/>
          <p:cNvSpPr txBox="1"/>
          <p:nvPr>
            <p:ph type="title"/>
          </p:nvPr>
        </p:nvSpPr>
        <p:spPr>
          <a:xfrm>
            <a:off x="629841" y="342984"/>
            <a:ext cx="2949300" cy="120052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g30fa0f7ee98_2_67"/>
          <p:cNvSpPr txBox="1"/>
          <p:nvPr>
            <p:ph idx="1" type="body"/>
          </p:nvPr>
        </p:nvSpPr>
        <p:spPr>
          <a:xfrm>
            <a:off x="3887391" y="740751"/>
            <a:ext cx="4629300" cy="365616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211" name="Google Shape;211;g30fa0f7ee98_2_67"/>
          <p:cNvSpPr txBox="1"/>
          <p:nvPr>
            <p:ph idx="2" type="body"/>
          </p:nvPr>
        </p:nvSpPr>
        <p:spPr>
          <a:xfrm>
            <a:off x="629841" y="1543428"/>
            <a:ext cx="2949300" cy="285941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12" name="Google Shape;212;g30fa0f7ee98_2_67"/>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g30fa0f7ee98_2_67"/>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g30fa0f7ee98_2_67"/>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5" name="Shape 215"/>
        <p:cNvGrpSpPr/>
        <p:nvPr/>
      </p:nvGrpSpPr>
      <p:grpSpPr>
        <a:xfrm>
          <a:off x="0" y="0"/>
          <a:ext cx="0" cy="0"/>
          <a:chOff x="0" y="0"/>
          <a:chExt cx="0" cy="0"/>
        </a:xfrm>
      </p:grpSpPr>
      <p:sp>
        <p:nvSpPr>
          <p:cNvPr id="216" name="Google Shape;216;g30fa0f7ee98_2_74"/>
          <p:cNvSpPr txBox="1"/>
          <p:nvPr>
            <p:ph type="title"/>
          </p:nvPr>
        </p:nvSpPr>
        <p:spPr>
          <a:xfrm>
            <a:off x="629841" y="342984"/>
            <a:ext cx="2949300" cy="120052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g30fa0f7ee98_2_74"/>
          <p:cNvSpPr/>
          <p:nvPr>
            <p:ph idx="2" type="pic"/>
          </p:nvPr>
        </p:nvSpPr>
        <p:spPr>
          <a:xfrm>
            <a:off x="3887391" y="740751"/>
            <a:ext cx="4629300" cy="3656169"/>
          </a:xfrm>
          <a:prstGeom prst="rect">
            <a:avLst/>
          </a:prstGeom>
          <a:noFill/>
          <a:ln>
            <a:noFill/>
          </a:ln>
        </p:spPr>
      </p:sp>
      <p:sp>
        <p:nvSpPr>
          <p:cNvPr id="218" name="Google Shape;218;g30fa0f7ee98_2_74"/>
          <p:cNvSpPr txBox="1"/>
          <p:nvPr>
            <p:ph idx="1" type="body"/>
          </p:nvPr>
        </p:nvSpPr>
        <p:spPr>
          <a:xfrm>
            <a:off x="629841" y="1543428"/>
            <a:ext cx="2949300" cy="285941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19" name="Google Shape;219;g30fa0f7ee98_2_74"/>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g30fa0f7ee98_2_74"/>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g30fa0f7ee98_2_74"/>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22" name="Shape 222"/>
        <p:cNvGrpSpPr/>
        <p:nvPr/>
      </p:nvGrpSpPr>
      <p:grpSpPr>
        <a:xfrm>
          <a:off x="0" y="0"/>
          <a:ext cx="0" cy="0"/>
          <a:chOff x="0" y="0"/>
          <a:chExt cx="0" cy="0"/>
        </a:xfrm>
      </p:grpSpPr>
      <p:sp>
        <p:nvSpPr>
          <p:cNvPr id="223" name="Google Shape;223;g30fa0f7ee98_2_81"/>
          <p:cNvSpPr txBox="1"/>
          <p:nvPr>
            <p:ph type="title"/>
          </p:nvPr>
        </p:nvSpPr>
        <p:spPr>
          <a:xfrm>
            <a:off x="628650" y="273912"/>
            <a:ext cx="7886700" cy="9944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g30fa0f7ee98_2_81"/>
          <p:cNvSpPr txBox="1"/>
          <p:nvPr>
            <p:ph idx="1" type="body"/>
          </p:nvPr>
        </p:nvSpPr>
        <p:spPr>
          <a:xfrm rot="5400000">
            <a:off x="2939803" y="-941598"/>
            <a:ext cx="326439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5" name="Google Shape;225;g30fa0f7ee98_2_81"/>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g30fa0f7ee98_2_81"/>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g30fa0f7ee98_2_81"/>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28" name="Shape 228"/>
        <p:cNvGrpSpPr/>
        <p:nvPr/>
      </p:nvGrpSpPr>
      <p:grpSpPr>
        <a:xfrm>
          <a:off x="0" y="0"/>
          <a:ext cx="0" cy="0"/>
          <a:chOff x="0" y="0"/>
          <a:chExt cx="0" cy="0"/>
        </a:xfrm>
      </p:grpSpPr>
      <p:sp>
        <p:nvSpPr>
          <p:cNvPr id="229" name="Google Shape;229;g30fa0f7ee98_2_87"/>
          <p:cNvSpPr txBox="1"/>
          <p:nvPr>
            <p:ph type="title"/>
          </p:nvPr>
        </p:nvSpPr>
        <p:spPr>
          <a:xfrm rot="5400000">
            <a:off x="5349588" y="1468073"/>
            <a:ext cx="4359925" cy="19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g30fa0f7ee98_2_87"/>
          <p:cNvSpPr txBox="1"/>
          <p:nvPr>
            <p:ph idx="1" type="body"/>
          </p:nvPr>
        </p:nvSpPr>
        <p:spPr>
          <a:xfrm rot="5400000">
            <a:off x="1349013" y="-446527"/>
            <a:ext cx="4359925" cy="5800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1" name="Google Shape;231;g30fa0f7ee98_2_87"/>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g30fa0f7ee98_2_87"/>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g30fa0f7ee98_2_87"/>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空白">
  <p:cSld name="2_空白">
    <p:spTree>
      <p:nvGrpSpPr>
        <p:cNvPr id="33" name="Shape 33"/>
        <p:cNvGrpSpPr/>
        <p:nvPr/>
      </p:nvGrpSpPr>
      <p:grpSpPr>
        <a:xfrm>
          <a:off x="0" y="0"/>
          <a:ext cx="0" cy="0"/>
          <a:chOff x="0" y="0"/>
          <a:chExt cx="0" cy="0"/>
        </a:xfrm>
      </p:grpSpPr>
      <p:sp>
        <p:nvSpPr>
          <p:cNvPr id="34" name="Google Shape;34;g30edce17440_0_258"/>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g30edce17440_0_258"/>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g30edce17440_0_258"/>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
        <p:nvSpPr>
          <p:cNvPr id="37" name="Google Shape;37;g30edce17440_0_258"/>
          <p:cNvSpPr txBox="1"/>
          <p:nvPr/>
        </p:nvSpPr>
        <p:spPr>
          <a:xfrm>
            <a:off x="467576" y="245806"/>
            <a:ext cx="1449600" cy="3156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0" lang="zh-CN" sz="1600">
                <a:solidFill>
                  <a:schemeClr val="accent1"/>
                </a:solidFill>
                <a:latin typeface="Microsoft Yahei"/>
                <a:ea typeface="Microsoft Yahei"/>
                <a:cs typeface="Microsoft Yahei"/>
                <a:sym typeface="Microsoft Yahei"/>
              </a:rPr>
              <a:t>工作完成情况</a:t>
            </a:r>
            <a:endParaRPr b="0" sz="1600">
              <a:solidFill>
                <a:schemeClr val="accent1"/>
              </a:solidFill>
              <a:latin typeface="Microsoft Yahei"/>
              <a:ea typeface="Microsoft Yahei"/>
              <a:cs typeface="Microsoft Yahei"/>
              <a:sym typeface="Microsoft Yahei"/>
            </a:endParaRPr>
          </a:p>
        </p:txBody>
      </p:sp>
      <p:sp>
        <p:nvSpPr>
          <p:cNvPr id="38" name="Google Shape;38;g30edce17440_0_258"/>
          <p:cNvSpPr txBox="1"/>
          <p:nvPr/>
        </p:nvSpPr>
        <p:spPr>
          <a:xfrm>
            <a:off x="431541" y="561281"/>
            <a:ext cx="1485900" cy="2079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zh-CN" sz="900">
                <a:solidFill>
                  <a:srgbClr val="7F7F7F"/>
                </a:solidFill>
                <a:latin typeface="Calibri"/>
                <a:ea typeface="Calibri"/>
                <a:cs typeface="Calibri"/>
                <a:sym typeface="Calibri"/>
              </a:rPr>
              <a:t>ADD RELATED TITLE WORDS</a:t>
            </a:r>
            <a:endParaRPr sz="900">
              <a:solidFill>
                <a:srgbClr val="7F7F7F"/>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标题和内容">
  <p:cSld name="10_标题和内容">
    <p:spTree>
      <p:nvGrpSpPr>
        <p:cNvPr id="234" name="Shape 234"/>
        <p:cNvGrpSpPr/>
        <p:nvPr/>
      </p:nvGrpSpPr>
      <p:grpSpPr>
        <a:xfrm>
          <a:off x="0" y="0"/>
          <a:ext cx="0" cy="0"/>
          <a:chOff x="0" y="0"/>
          <a:chExt cx="0" cy="0"/>
        </a:xfrm>
      </p:grpSpPr>
      <p:sp>
        <p:nvSpPr>
          <p:cNvPr id="235" name="Google Shape;235;g30fa0f7ee98_2_93"/>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g30fa0f7ee98_2_93"/>
          <p:cNvSpPr txBox="1"/>
          <p:nvPr>
            <p:ph idx="11" type="ftr"/>
          </p:nvPr>
        </p:nvSpPr>
        <p:spPr>
          <a:xfrm>
            <a:off x="3124200" y="4768434"/>
            <a:ext cx="28956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g30fa0f7ee98_2_93"/>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p:cSld name="垂直排列标题与&#10;文本">
    <p:spTree>
      <p:nvGrpSpPr>
        <p:cNvPr id="238" name="Shape 238"/>
        <p:cNvGrpSpPr/>
        <p:nvPr/>
      </p:nvGrpSpPr>
      <p:grpSpPr>
        <a:xfrm>
          <a:off x="0" y="0"/>
          <a:ext cx="0" cy="0"/>
          <a:chOff x="0" y="0"/>
          <a:chExt cx="0" cy="0"/>
        </a:xfrm>
      </p:grpSpPr>
      <p:pic>
        <p:nvPicPr>
          <p:cNvPr id="239" name="Google Shape;239;g30fa0f7ee98_2_97"/>
          <p:cNvPicPr preferRelativeResize="0"/>
          <p:nvPr/>
        </p:nvPicPr>
        <p:blipFill rotWithShape="1">
          <a:blip r:embed="rId2">
            <a:alphaModFix/>
          </a:blip>
          <a:srcRect b="0" l="0" r="0" t="0"/>
          <a:stretch/>
        </p:blipFill>
        <p:spPr>
          <a:xfrm>
            <a:off x="0" y="0"/>
            <a:ext cx="9155982" cy="514476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Slide">
  <p:cSld name="25_Title Slide">
    <p:spTree>
      <p:nvGrpSpPr>
        <p:cNvPr id="240" name="Shape 240"/>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SubTitle_Footer">
  <p:cSld name="Main Title+ SubTitle_Footer">
    <p:spTree>
      <p:nvGrpSpPr>
        <p:cNvPr id="241" name="Shape 241"/>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mal Page">
  <p:cSld name="Normal Page">
    <p:spTree>
      <p:nvGrpSpPr>
        <p:cNvPr id="242" name="Shape 242"/>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一项大型内容和两项小型内容" type="objAndTwoObj">
  <p:cSld name="OBJECT_AND_TWO_OBJECTS">
    <p:spTree>
      <p:nvGrpSpPr>
        <p:cNvPr id="243" name="Shape 243"/>
        <p:cNvGrpSpPr/>
        <p:nvPr/>
      </p:nvGrpSpPr>
      <p:grpSpPr>
        <a:xfrm>
          <a:off x="0" y="0"/>
          <a:ext cx="0" cy="0"/>
          <a:chOff x="0" y="0"/>
          <a:chExt cx="0" cy="0"/>
        </a:xfrm>
      </p:grpSpPr>
      <p:sp>
        <p:nvSpPr>
          <p:cNvPr id="244" name="Google Shape;244;g30fa0f7ee98_2_102"/>
          <p:cNvSpPr txBox="1"/>
          <p:nvPr>
            <p:ph type="title"/>
          </p:nvPr>
        </p:nvSpPr>
        <p:spPr>
          <a:xfrm>
            <a:off x="457200" y="206490"/>
            <a:ext cx="8229600" cy="8576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g30fa0f7ee98_2_102"/>
          <p:cNvSpPr txBox="1"/>
          <p:nvPr>
            <p:ph idx="1" type="body"/>
          </p:nvPr>
        </p:nvSpPr>
        <p:spPr>
          <a:xfrm>
            <a:off x="457200" y="1200815"/>
            <a:ext cx="4038600" cy="339428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6" name="Google Shape;246;g30fa0f7ee98_2_102"/>
          <p:cNvSpPr txBox="1"/>
          <p:nvPr>
            <p:ph idx="2" type="body"/>
          </p:nvPr>
        </p:nvSpPr>
        <p:spPr>
          <a:xfrm>
            <a:off x="4648200" y="1200815"/>
            <a:ext cx="4038600" cy="16201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7" name="Google Shape;247;g30fa0f7ee98_2_102"/>
          <p:cNvSpPr txBox="1"/>
          <p:nvPr>
            <p:ph idx="3" type="body"/>
          </p:nvPr>
        </p:nvSpPr>
        <p:spPr>
          <a:xfrm>
            <a:off x="4648200" y="2973447"/>
            <a:ext cx="4038600" cy="16216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8" name="Google Shape;248;g30fa0f7ee98_2_102"/>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g30fa0f7ee98_2_102"/>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g30fa0f7ee98_2_102"/>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1" name="Shape 251"/>
        <p:cNvGrpSpPr/>
        <p:nvPr/>
      </p:nvGrpSpPr>
      <p:grpSpPr>
        <a:xfrm>
          <a:off x="0" y="0"/>
          <a:ext cx="0" cy="0"/>
          <a:chOff x="0" y="0"/>
          <a:chExt cx="0" cy="0"/>
        </a:xfrm>
      </p:grpSpPr>
      <p:sp>
        <p:nvSpPr>
          <p:cNvPr id="252" name="Google Shape;252;g30fa0f7ee98_2_110"/>
          <p:cNvSpPr txBox="1"/>
          <p:nvPr>
            <p:ph idx="12" type="sldNum"/>
          </p:nvPr>
        </p:nvSpPr>
        <p:spPr>
          <a:xfrm>
            <a:off x="4381500" y="4870059"/>
            <a:ext cx="381000" cy="27478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Glegoo"/>
                <a:ea typeface="Glegoo"/>
                <a:cs typeface="Glegoo"/>
                <a:sym typeface="Glegoo"/>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Glegoo"/>
                <a:ea typeface="Glegoo"/>
                <a:cs typeface="Glegoo"/>
                <a:sym typeface="Glegoo"/>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Glegoo"/>
                <a:ea typeface="Glegoo"/>
                <a:cs typeface="Glegoo"/>
                <a:sym typeface="Glegoo"/>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Glegoo"/>
                <a:ea typeface="Glegoo"/>
                <a:cs typeface="Glegoo"/>
                <a:sym typeface="Glegoo"/>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Glegoo"/>
                <a:ea typeface="Glegoo"/>
                <a:cs typeface="Glegoo"/>
                <a:sym typeface="Glegoo"/>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Glegoo"/>
                <a:ea typeface="Glegoo"/>
                <a:cs typeface="Glegoo"/>
                <a:sym typeface="Glegoo"/>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Glegoo"/>
                <a:ea typeface="Glegoo"/>
                <a:cs typeface="Glegoo"/>
                <a:sym typeface="Glegoo"/>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Glegoo"/>
                <a:ea typeface="Glegoo"/>
                <a:cs typeface="Glegoo"/>
                <a:sym typeface="Glegoo"/>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Glegoo"/>
                <a:ea typeface="Glegoo"/>
                <a:cs typeface="Glegoo"/>
                <a:sym typeface="Glegoo"/>
              </a:defRPr>
            </a:lvl9pPr>
          </a:lstStyle>
          <a:p>
            <a:pPr indent="0" lvl="0" marL="0" rtl="0" algn="ctr">
              <a:spcBef>
                <a:spcPts val="0"/>
              </a:spcBef>
              <a:spcAft>
                <a:spcPts val="0"/>
              </a:spcAft>
              <a:buNone/>
            </a:pPr>
            <a:fld id="{00000000-1234-1234-1234-123412341234}" type="slidenum">
              <a:rPr lang="zh-CN"/>
              <a:t>‹#›</a:t>
            </a:fld>
            <a:endParaRPr/>
          </a:p>
        </p:txBody>
      </p:sp>
      <p:sp>
        <p:nvSpPr>
          <p:cNvPr id="253" name="Google Shape;253;g30fa0f7ee98_2_110"/>
          <p:cNvSpPr txBox="1"/>
          <p:nvPr>
            <p:ph type="title"/>
          </p:nvPr>
        </p:nvSpPr>
        <p:spPr>
          <a:xfrm>
            <a:off x="457201" y="285821"/>
            <a:ext cx="8229600" cy="8573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48597F"/>
              </a:buClr>
              <a:buSzPts val="2800"/>
              <a:buFont typeface="Lato Light"/>
              <a:buNone/>
              <a:defRPr sz="2800">
                <a:solidFill>
                  <a:srgbClr val="48597F"/>
                </a:solidFill>
                <a:latin typeface="Lato Light"/>
                <a:ea typeface="Lato Light"/>
                <a:cs typeface="Lato Light"/>
                <a:sym typeface="Lat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g30fa0f7ee98_2_110"/>
          <p:cNvSpPr txBox="1"/>
          <p:nvPr>
            <p:ph idx="1" type="body"/>
          </p:nvPr>
        </p:nvSpPr>
        <p:spPr>
          <a:xfrm>
            <a:off x="2057401" y="876516"/>
            <a:ext cx="5029200" cy="32398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rgbClr val="1399EE"/>
              </a:buClr>
              <a:buSzPts val="1200"/>
              <a:buFont typeface="Glegoo"/>
              <a:buNone/>
              <a:defRPr i="0" sz="1200">
                <a:solidFill>
                  <a:srgbClr val="1399EE"/>
                </a:solidFill>
                <a:latin typeface="Glegoo"/>
                <a:ea typeface="Glegoo"/>
                <a:cs typeface="Glegoo"/>
                <a:sym typeface="Glegoo"/>
              </a:defRPr>
            </a:lvl1pPr>
            <a:lvl2pPr indent="-228600" lvl="1" marL="914400" algn="l">
              <a:lnSpc>
                <a:spcPct val="90000"/>
              </a:lnSpc>
              <a:spcBef>
                <a:spcPts val="375"/>
              </a:spcBef>
              <a:spcAft>
                <a:spcPts val="0"/>
              </a:spcAft>
              <a:buClr>
                <a:schemeClr val="dk1"/>
              </a:buClr>
              <a:buSzPts val="1050"/>
              <a:buFont typeface="Arial"/>
              <a:buNone/>
              <a:defRPr sz="1050">
                <a:latin typeface="Arial"/>
                <a:ea typeface="Arial"/>
                <a:cs typeface="Arial"/>
                <a:sym typeface="Arial"/>
              </a:defRPr>
            </a:lvl2pPr>
            <a:lvl3pPr indent="-228600" lvl="2" marL="1371600" algn="l">
              <a:lnSpc>
                <a:spcPct val="90000"/>
              </a:lnSpc>
              <a:spcBef>
                <a:spcPts val="375"/>
              </a:spcBef>
              <a:spcAft>
                <a:spcPts val="0"/>
              </a:spcAft>
              <a:buClr>
                <a:schemeClr val="dk1"/>
              </a:buClr>
              <a:buSzPts val="1050"/>
              <a:buFont typeface="Arial"/>
              <a:buNone/>
              <a:defRPr sz="1050">
                <a:latin typeface="Arial"/>
                <a:ea typeface="Arial"/>
                <a:cs typeface="Arial"/>
                <a:sym typeface="Arial"/>
              </a:defRPr>
            </a:lvl3pPr>
            <a:lvl4pPr indent="-228600" lvl="3" marL="1828800" algn="l">
              <a:lnSpc>
                <a:spcPct val="90000"/>
              </a:lnSpc>
              <a:spcBef>
                <a:spcPts val="375"/>
              </a:spcBef>
              <a:spcAft>
                <a:spcPts val="0"/>
              </a:spcAft>
              <a:buClr>
                <a:schemeClr val="dk1"/>
              </a:buClr>
              <a:buSzPts val="1050"/>
              <a:buFont typeface="Arial"/>
              <a:buNone/>
              <a:defRPr sz="1050">
                <a:latin typeface="Arial"/>
                <a:ea typeface="Arial"/>
                <a:cs typeface="Arial"/>
                <a:sym typeface="Arial"/>
              </a:defRPr>
            </a:lvl4pPr>
            <a:lvl5pPr indent="-228600" lvl="4" marL="2286000" algn="l">
              <a:lnSpc>
                <a:spcPct val="90000"/>
              </a:lnSpc>
              <a:spcBef>
                <a:spcPts val="375"/>
              </a:spcBef>
              <a:spcAft>
                <a:spcPts val="0"/>
              </a:spcAft>
              <a:buClr>
                <a:schemeClr val="dk1"/>
              </a:buClr>
              <a:buSzPts val="1050"/>
              <a:buFont typeface="Arial"/>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幻灯片">
  <p:cSld name="1_标题幻灯片">
    <p:spTree>
      <p:nvGrpSpPr>
        <p:cNvPr id="255" name="Shape 255"/>
        <p:cNvGrpSpPr/>
        <p:nvPr/>
      </p:nvGrpSpPr>
      <p:grpSpPr>
        <a:xfrm>
          <a:off x="0" y="0"/>
          <a:ext cx="0" cy="0"/>
          <a:chOff x="0" y="0"/>
          <a:chExt cx="0" cy="0"/>
        </a:xfrm>
      </p:grpSpPr>
      <p:pic>
        <p:nvPicPr>
          <p:cNvPr descr="L:\下载\清新树叶装饰标签矢量素材\56f33ebe31d64.jpg" id="256" name="Google Shape;256;g30fa0f7ee98_2_114"/>
          <p:cNvPicPr preferRelativeResize="0"/>
          <p:nvPr/>
        </p:nvPicPr>
        <p:blipFill rotWithShape="1">
          <a:blip r:embed="rId2">
            <a:alphaModFix/>
          </a:blip>
          <a:srcRect b="0" l="0" r="0" t="0"/>
          <a:stretch/>
        </p:blipFill>
        <p:spPr>
          <a:xfrm>
            <a:off x="1" y="-1587"/>
            <a:ext cx="9143422" cy="514793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Slide">
  <p:cSld name="First Slide">
    <p:spTree>
      <p:nvGrpSpPr>
        <p:cNvPr id="257" name="Shape 257"/>
        <p:cNvGrpSpPr/>
        <p:nvPr/>
      </p:nvGrpSpPr>
      <p:grpSpPr>
        <a:xfrm>
          <a:off x="0" y="0"/>
          <a:ext cx="0" cy="0"/>
          <a:chOff x="0" y="0"/>
          <a:chExt cx="0" cy="0"/>
        </a:xfrm>
      </p:grpSpPr>
      <p:sp>
        <p:nvSpPr>
          <p:cNvPr id="258" name="Google Shape;258;g30fa0f7ee98_2_116"/>
          <p:cNvSpPr/>
          <p:nvPr>
            <p:ph idx="2" type="pic"/>
          </p:nvPr>
        </p:nvSpPr>
        <p:spPr>
          <a:xfrm>
            <a:off x="3048000" y="331552"/>
            <a:ext cx="3276600" cy="2313154"/>
          </a:xfrm>
          <a:prstGeom prst="rect">
            <a:avLst/>
          </a:prstGeom>
          <a:noFill/>
          <a:ln>
            <a:noFill/>
          </a:ln>
        </p:spPr>
      </p:sp>
      <p:sp>
        <p:nvSpPr>
          <p:cNvPr id="259" name="Google Shape;259;g30fa0f7ee98_2_116"/>
          <p:cNvSpPr txBox="1"/>
          <p:nvPr>
            <p:ph idx="1" type="body"/>
          </p:nvPr>
        </p:nvSpPr>
        <p:spPr>
          <a:xfrm>
            <a:off x="2966029" y="2851789"/>
            <a:ext cx="3384000" cy="323980"/>
          </a:xfrm>
          <a:prstGeom prst="rect">
            <a:avLst/>
          </a:prstGeom>
          <a:noFill/>
          <a:ln>
            <a:noFill/>
          </a:ln>
        </p:spPr>
        <p:txBody>
          <a:bodyPr anchorCtr="0" anchor="ctr" bIns="40500" lIns="0" spcFirstLastPara="1" rIns="0" wrap="square" tIns="40500">
            <a:normAutofit/>
          </a:bodyPr>
          <a:lstStyle>
            <a:lvl1pPr indent="-228600" lvl="0" marL="457200" algn="ctr">
              <a:lnSpc>
                <a:spcPct val="100000"/>
              </a:lnSpc>
              <a:spcBef>
                <a:spcPts val="0"/>
              </a:spcBef>
              <a:spcAft>
                <a:spcPts val="0"/>
              </a:spcAft>
              <a:buClr>
                <a:schemeClr val="lt1"/>
              </a:buClr>
              <a:buSzPts val="3500"/>
              <a:buNone/>
              <a:defRPr b="1" sz="3500">
                <a:solidFill>
                  <a:schemeClr val="lt1"/>
                </a:solidFill>
                <a:latin typeface="Lato Hairline"/>
                <a:ea typeface="Lato Hairline"/>
                <a:cs typeface="Lato Hairline"/>
                <a:sym typeface="Lato Hairli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0" name="Google Shape;260;g30fa0f7ee98_2_116"/>
          <p:cNvSpPr txBox="1"/>
          <p:nvPr>
            <p:ph idx="3" type="body"/>
          </p:nvPr>
        </p:nvSpPr>
        <p:spPr>
          <a:xfrm>
            <a:off x="2966029" y="3289745"/>
            <a:ext cx="3384000" cy="171289"/>
          </a:xfrm>
          <a:prstGeom prst="rect">
            <a:avLst/>
          </a:prstGeom>
          <a:noFill/>
          <a:ln>
            <a:noFill/>
          </a:ln>
        </p:spPr>
        <p:txBody>
          <a:bodyPr anchorCtr="0" anchor="ctr" bIns="40500" lIns="0" spcFirstLastPara="1" rIns="0" wrap="square" tIns="40500">
            <a:normAutofit/>
          </a:bodyPr>
          <a:lstStyle>
            <a:lvl1pPr indent="-228600" lvl="0" marL="457200" algn="ctr">
              <a:lnSpc>
                <a:spcPct val="100000"/>
              </a:lnSpc>
              <a:spcBef>
                <a:spcPts val="0"/>
              </a:spcBef>
              <a:spcAft>
                <a:spcPts val="0"/>
              </a:spcAft>
              <a:buClr>
                <a:schemeClr val="accent3"/>
              </a:buClr>
              <a:buSzPts val="1500"/>
              <a:buNone/>
              <a:defRPr b="0" sz="1500">
                <a:solidFill>
                  <a:schemeClr val="accent3"/>
                </a:solidFill>
                <a:latin typeface="Lato Light"/>
                <a:ea typeface="Lato Light"/>
                <a:cs typeface="Lato Light"/>
                <a:sym typeface="Lato Light"/>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1" name="Google Shape;261;g30fa0f7ee98_2_116"/>
          <p:cNvSpPr txBox="1"/>
          <p:nvPr>
            <p:ph idx="4" type="body"/>
          </p:nvPr>
        </p:nvSpPr>
        <p:spPr>
          <a:xfrm>
            <a:off x="2981375" y="3614256"/>
            <a:ext cx="3366000" cy="1152827"/>
          </a:xfrm>
          <a:prstGeom prst="rect">
            <a:avLst/>
          </a:prstGeom>
          <a:noFill/>
          <a:ln>
            <a:noFill/>
          </a:ln>
        </p:spPr>
        <p:txBody>
          <a:bodyPr anchorCtr="0" anchor="t" bIns="0" lIns="0" spcFirstLastPara="1" rIns="0" wrap="square" tIns="0">
            <a:normAutofit/>
          </a:bodyPr>
          <a:lstStyle>
            <a:lvl1pPr indent="-228600" lvl="0" marL="457200" algn="ctr">
              <a:lnSpc>
                <a:spcPct val="130000"/>
              </a:lnSpc>
              <a:spcBef>
                <a:spcPts val="750"/>
              </a:spcBef>
              <a:spcAft>
                <a:spcPts val="0"/>
              </a:spcAft>
              <a:buClr>
                <a:srgbClr val="7F7F7F"/>
              </a:buClr>
              <a:buSzPts val="1200"/>
              <a:buNone/>
              <a:defRPr sz="1200">
                <a:solidFill>
                  <a:srgbClr val="7F7F7F"/>
                </a:solidFill>
                <a:latin typeface="Lato"/>
                <a:ea typeface="Lato"/>
                <a:cs typeface="Lato"/>
                <a:sym typeface="Lat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400"/>
                                        <p:tgtEl>
                                          <p:spTgt spid="258"/>
                                        </p:tgtEl>
                                      </p:cBhvr>
                                    </p:animEffect>
                                  </p:childTnLst>
                                </p:cTn>
                              </p:par>
                              <p:par>
                                <p:cTn fill="hold" nodeType="withEffect" presetClass="entr" presetID="10" presetSubtype="0">
                                  <p:stCondLst>
                                    <p:cond delay="200"/>
                                  </p:stCondLst>
                                  <p:childTnLst>
                                    <p:set>
                                      <p:cBhvr>
                                        <p:cTn dur="1" fill="hold">
                                          <p:stCondLst>
                                            <p:cond delay="0"/>
                                          </p:stCondLst>
                                        </p:cTn>
                                        <p:tgtEl>
                                          <p:spTgt spid="259">
                                            <p:txEl>
                                              <p:pRg end="0" st="0"/>
                                            </p:txEl>
                                          </p:spTgt>
                                        </p:tgtEl>
                                        <p:attrNameLst>
                                          <p:attrName>style.visibility</p:attrName>
                                        </p:attrNameLst>
                                      </p:cBhvr>
                                      <p:to>
                                        <p:strVal val="visible"/>
                                      </p:to>
                                    </p:set>
                                    <p:animEffect filter="fade" transition="in">
                                      <p:cBhvr>
                                        <p:cTn dur="400"/>
                                        <p:tgtEl>
                                          <p:spTgt spid="259">
                                            <p:txEl>
                                              <p:pRg end="0" st="0"/>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59">
                                            <p:txEl>
                                              <p:pRg end="1" st="1"/>
                                            </p:txEl>
                                          </p:spTgt>
                                        </p:tgtEl>
                                        <p:attrNameLst>
                                          <p:attrName>style.visibility</p:attrName>
                                        </p:attrNameLst>
                                      </p:cBhvr>
                                      <p:to>
                                        <p:strVal val="visible"/>
                                      </p:to>
                                    </p:set>
                                    <p:animEffect filter="fade" transition="in">
                                      <p:cBhvr>
                                        <p:cTn dur="400"/>
                                        <p:tgtEl>
                                          <p:spTgt spid="259">
                                            <p:txEl>
                                              <p:pRg end="1" st="1"/>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59">
                                            <p:txEl>
                                              <p:pRg end="2" st="2"/>
                                            </p:txEl>
                                          </p:spTgt>
                                        </p:tgtEl>
                                        <p:attrNameLst>
                                          <p:attrName>style.visibility</p:attrName>
                                        </p:attrNameLst>
                                      </p:cBhvr>
                                      <p:to>
                                        <p:strVal val="visible"/>
                                      </p:to>
                                    </p:set>
                                    <p:animEffect filter="fade" transition="in">
                                      <p:cBhvr>
                                        <p:cTn dur="400"/>
                                        <p:tgtEl>
                                          <p:spTgt spid="259">
                                            <p:txEl>
                                              <p:pRg end="2" st="2"/>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59">
                                            <p:txEl>
                                              <p:pRg end="3" st="3"/>
                                            </p:txEl>
                                          </p:spTgt>
                                        </p:tgtEl>
                                        <p:attrNameLst>
                                          <p:attrName>style.visibility</p:attrName>
                                        </p:attrNameLst>
                                      </p:cBhvr>
                                      <p:to>
                                        <p:strVal val="visible"/>
                                      </p:to>
                                    </p:set>
                                    <p:animEffect filter="fade" transition="in">
                                      <p:cBhvr>
                                        <p:cTn dur="400"/>
                                        <p:tgtEl>
                                          <p:spTgt spid="259">
                                            <p:txEl>
                                              <p:pRg end="3" st="3"/>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59">
                                            <p:txEl>
                                              <p:pRg end="4" st="4"/>
                                            </p:txEl>
                                          </p:spTgt>
                                        </p:tgtEl>
                                        <p:attrNameLst>
                                          <p:attrName>style.visibility</p:attrName>
                                        </p:attrNameLst>
                                      </p:cBhvr>
                                      <p:to>
                                        <p:strVal val="visible"/>
                                      </p:to>
                                    </p:set>
                                    <p:animEffect filter="fade" transition="in">
                                      <p:cBhvr>
                                        <p:cTn dur="400"/>
                                        <p:tgtEl>
                                          <p:spTgt spid="259">
                                            <p:txEl>
                                              <p:pRg end="4" st="4"/>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59">
                                            <p:txEl>
                                              <p:pRg end="5" st="5"/>
                                            </p:txEl>
                                          </p:spTgt>
                                        </p:tgtEl>
                                        <p:attrNameLst>
                                          <p:attrName>style.visibility</p:attrName>
                                        </p:attrNameLst>
                                      </p:cBhvr>
                                      <p:to>
                                        <p:strVal val="visible"/>
                                      </p:to>
                                    </p:set>
                                    <p:animEffect filter="fade" transition="in">
                                      <p:cBhvr>
                                        <p:cTn dur="400"/>
                                        <p:tgtEl>
                                          <p:spTgt spid="259">
                                            <p:txEl>
                                              <p:pRg end="5" st="5"/>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59">
                                            <p:txEl>
                                              <p:pRg end="6" st="6"/>
                                            </p:txEl>
                                          </p:spTgt>
                                        </p:tgtEl>
                                        <p:attrNameLst>
                                          <p:attrName>style.visibility</p:attrName>
                                        </p:attrNameLst>
                                      </p:cBhvr>
                                      <p:to>
                                        <p:strVal val="visible"/>
                                      </p:to>
                                    </p:set>
                                    <p:animEffect filter="fade" transition="in">
                                      <p:cBhvr>
                                        <p:cTn dur="400"/>
                                        <p:tgtEl>
                                          <p:spTgt spid="259">
                                            <p:txEl>
                                              <p:pRg end="6" st="6"/>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59">
                                            <p:txEl>
                                              <p:pRg end="7" st="7"/>
                                            </p:txEl>
                                          </p:spTgt>
                                        </p:tgtEl>
                                        <p:attrNameLst>
                                          <p:attrName>style.visibility</p:attrName>
                                        </p:attrNameLst>
                                      </p:cBhvr>
                                      <p:to>
                                        <p:strVal val="visible"/>
                                      </p:to>
                                    </p:set>
                                    <p:animEffect filter="fade" transition="in">
                                      <p:cBhvr>
                                        <p:cTn dur="400"/>
                                        <p:tgtEl>
                                          <p:spTgt spid="259">
                                            <p:txEl>
                                              <p:pRg end="7" st="7"/>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59">
                                            <p:txEl>
                                              <p:pRg end="8" st="8"/>
                                            </p:txEl>
                                          </p:spTgt>
                                        </p:tgtEl>
                                        <p:attrNameLst>
                                          <p:attrName>style.visibility</p:attrName>
                                        </p:attrNameLst>
                                      </p:cBhvr>
                                      <p:to>
                                        <p:strVal val="visible"/>
                                      </p:to>
                                    </p:set>
                                    <p:animEffect filter="fade" transition="in">
                                      <p:cBhvr>
                                        <p:cTn dur="400"/>
                                        <p:tgtEl>
                                          <p:spTgt spid="259">
                                            <p:txEl>
                                              <p:pRg end="8" st="8"/>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60">
                                            <p:txEl>
                                              <p:pRg end="0" st="0"/>
                                            </p:txEl>
                                          </p:spTgt>
                                        </p:tgtEl>
                                        <p:attrNameLst>
                                          <p:attrName>style.visibility</p:attrName>
                                        </p:attrNameLst>
                                      </p:cBhvr>
                                      <p:to>
                                        <p:strVal val="visible"/>
                                      </p:to>
                                    </p:set>
                                    <p:animEffect filter="fade" transition="in">
                                      <p:cBhvr>
                                        <p:cTn dur="500"/>
                                        <p:tgtEl>
                                          <p:spTgt spid="260">
                                            <p:txEl>
                                              <p:pRg end="0" st="0"/>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60">
                                            <p:txEl>
                                              <p:pRg end="1" st="1"/>
                                            </p:txEl>
                                          </p:spTgt>
                                        </p:tgtEl>
                                        <p:attrNameLst>
                                          <p:attrName>style.visibility</p:attrName>
                                        </p:attrNameLst>
                                      </p:cBhvr>
                                      <p:to>
                                        <p:strVal val="visible"/>
                                      </p:to>
                                    </p:set>
                                    <p:animEffect filter="fade" transition="in">
                                      <p:cBhvr>
                                        <p:cTn dur="500"/>
                                        <p:tgtEl>
                                          <p:spTgt spid="260">
                                            <p:txEl>
                                              <p:pRg end="1" st="1"/>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60">
                                            <p:txEl>
                                              <p:pRg end="2" st="2"/>
                                            </p:txEl>
                                          </p:spTgt>
                                        </p:tgtEl>
                                        <p:attrNameLst>
                                          <p:attrName>style.visibility</p:attrName>
                                        </p:attrNameLst>
                                      </p:cBhvr>
                                      <p:to>
                                        <p:strVal val="visible"/>
                                      </p:to>
                                    </p:set>
                                    <p:animEffect filter="fade" transition="in">
                                      <p:cBhvr>
                                        <p:cTn dur="500"/>
                                        <p:tgtEl>
                                          <p:spTgt spid="260">
                                            <p:txEl>
                                              <p:pRg end="2" st="2"/>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60">
                                            <p:txEl>
                                              <p:pRg end="3" st="3"/>
                                            </p:txEl>
                                          </p:spTgt>
                                        </p:tgtEl>
                                        <p:attrNameLst>
                                          <p:attrName>style.visibility</p:attrName>
                                        </p:attrNameLst>
                                      </p:cBhvr>
                                      <p:to>
                                        <p:strVal val="visible"/>
                                      </p:to>
                                    </p:set>
                                    <p:animEffect filter="fade" transition="in">
                                      <p:cBhvr>
                                        <p:cTn dur="500"/>
                                        <p:tgtEl>
                                          <p:spTgt spid="260">
                                            <p:txEl>
                                              <p:pRg end="3" st="3"/>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60">
                                            <p:txEl>
                                              <p:pRg end="4" st="4"/>
                                            </p:txEl>
                                          </p:spTgt>
                                        </p:tgtEl>
                                        <p:attrNameLst>
                                          <p:attrName>style.visibility</p:attrName>
                                        </p:attrNameLst>
                                      </p:cBhvr>
                                      <p:to>
                                        <p:strVal val="visible"/>
                                      </p:to>
                                    </p:set>
                                    <p:animEffect filter="fade" transition="in">
                                      <p:cBhvr>
                                        <p:cTn dur="500"/>
                                        <p:tgtEl>
                                          <p:spTgt spid="260">
                                            <p:txEl>
                                              <p:pRg end="4" st="4"/>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60">
                                            <p:txEl>
                                              <p:pRg end="5" st="5"/>
                                            </p:txEl>
                                          </p:spTgt>
                                        </p:tgtEl>
                                        <p:attrNameLst>
                                          <p:attrName>style.visibility</p:attrName>
                                        </p:attrNameLst>
                                      </p:cBhvr>
                                      <p:to>
                                        <p:strVal val="visible"/>
                                      </p:to>
                                    </p:set>
                                    <p:animEffect filter="fade" transition="in">
                                      <p:cBhvr>
                                        <p:cTn dur="500"/>
                                        <p:tgtEl>
                                          <p:spTgt spid="260">
                                            <p:txEl>
                                              <p:pRg end="5" st="5"/>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60">
                                            <p:txEl>
                                              <p:pRg end="6" st="6"/>
                                            </p:txEl>
                                          </p:spTgt>
                                        </p:tgtEl>
                                        <p:attrNameLst>
                                          <p:attrName>style.visibility</p:attrName>
                                        </p:attrNameLst>
                                      </p:cBhvr>
                                      <p:to>
                                        <p:strVal val="visible"/>
                                      </p:to>
                                    </p:set>
                                    <p:animEffect filter="fade" transition="in">
                                      <p:cBhvr>
                                        <p:cTn dur="500"/>
                                        <p:tgtEl>
                                          <p:spTgt spid="260">
                                            <p:txEl>
                                              <p:pRg end="6" st="6"/>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60">
                                            <p:txEl>
                                              <p:pRg end="7" st="7"/>
                                            </p:txEl>
                                          </p:spTgt>
                                        </p:tgtEl>
                                        <p:attrNameLst>
                                          <p:attrName>style.visibility</p:attrName>
                                        </p:attrNameLst>
                                      </p:cBhvr>
                                      <p:to>
                                        <p:strVal val="visible"/>
                                      </p:to>
                                    </p:set>
                                    <p:animEffect filter="fade" transition="in">
                                      <p:cBhvr>
                                        <p:cTn dur="500"/>
                                        <p:tgtEl>
                                          <p:spTgt spid="260">
                                            <p:txEl>
                                              <p:pRg end="7" st="7"/>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260">
                                            <p:txEl>
                                              <p:pRg end="8" st="8"/>
                                            </p:txEl>
                                          </p:spTgt>
                                        </p:tgtEl>
                                        <p:attrNameLst>
                                          <p:attrName>style.visibility</p:attrName>
                                        </p:attrNameLst>
                                      </p:cBhvr>
                                      <p:to>
                                        <p:strVal val="visible"/>
                                      </p:to>
                                    </p:set>
                                    <p:animEffect filter="fade" transition="in">
                                      <p:cBhvr>
                                        <p:cTn dur="500"/>
                                        <p:tgtEl>
                                          <p:spTgt spid="260">
                                            <p:txEl>
                                              <p:pRg end="8" st="8"/>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261">
                                            <p:txEl>
                                              <p:pRg end="0" st="0"/>
                                            </p:txEl>
                                          </p:spTgt>
                                        </p:tgtEl>
                                        <p:attrNameLst>
                                          <p:attrName>style.visibility</p:attrName>
                                        </p:attrNameLst>
                                      </p:cBhvr>
                                      <p:to>
                                        <p:strVal val="visible"/>
                                      </p:to>
                                    </p:set>
                                    <p:animEffect filter="fade" transition="in">
                                      <p:cBhvr>
                                        <p:cTn dur="500"/>
                                        <p:tgtEl>
                                          <p:spTgt spid="261">
                                            <p:txEl>
                                              <p:pRg end="0" st="0"/>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261">
                                            <p:txEl>
                                              <p:pRg end="1" st="1"/>
                                            </p:txEl>
                                          </p:spTgt>
                                        </p:tgtEl>
                                        <p:attrNameLst>
                                          <p:attrName>style.visibility</p:attrName>
                                        </p:attrNameLst>
                                      </p:cBhvr>
                                      <p:to>
                                        <p:strVal val="visible"/>
                                      </p:to>
                                    </p:set>
                                    <p:animEffect filter="fade" transition="in">
                                      <p:cBhvr>
                                        <p:cTn dur="500"/>
                                        <p:tgtEl>
                                          <p:spTgt spid="261">
                                            <p:txEl>
                                              <p:pRg end="1" st="1"/>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261">
                                            <p:txEl>
                                              <p:pRg end="2" st="2"/>
                                            </p:txEl>
                                          </p:spTgt>
                                        </p:tgtEl>
                                        <p:attrNameLst>
                                          <p:attrName>style.visibility</p:attrName>
                                        </p:attrNameLst>
                                      </p:cBhvr>
                                      <p:to>
                                        <p:strVal val="visible"/>
                                      </p:to>
                                    </p:set>
                                    <p:animEffect filter="fade" transition="in">
                                      <p:cBhvr>
                                        <p:cTn dur="500"/>
                                        <p:tgtEl>
                                          <p:spTgt spid="261">
                                            <p:txEl>
                                              <p:pRg end="2" st="2"/>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261">
                                            <p:txEl>
                                              <p:pRg end="3" st="3"/>
                                            </p:txEl>
                                          </p:spTgt>
                                        </p:tgtEl>
                                        <p:attrNameLst>
                                          <p:attrName>style.visibility</p:attrName>
                                        </p:attrNameLst>
                                      </p:cBhvr>
                                      <p:to>
                                        <p:strVal val="visible"/>
                                      </p:to>
                                    </p:set>
                                    <p:animEffect filter="fade" transition="in">
                                      <p:cBhvr>
                                        <p:cTn dur="500"/>
                                        <p:tgtEl>
                                          <p:spTgt spid="261">
                                            <p:txEl>
                                              <p:pRg end="3" st="3"/>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261">
                                            <p:txEl>
                                              <p:pRg end="4" st="4"/>
                                            </p:txEl>
                                          </p:spTgt>
                                        </p:tgtEl>
                                        <p:attrNameLst>
                                          <p:attrName>style.visibility</p:attrName>
                                        </p:attrNameLst>
                                      </p:cBhvr>
                                      <p:to>
                                        <p:strVal val="visible"/>
                                      </p:to>
                                    </p:set>
                                    <p:animEffect filter="fade" transition="in">
                                      <p:cBhvr>
                                        <p:cTn dur="500"/>
                                        <p:tgtEl>
                                          <p:spTgt spid="261">
                                            <p:txEl>
                                              <p:pRg end="4" st="4"/>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261">
                                            <p:txEl>
                                              <p:pRg end="5" st="5"/>
                                            </p:txEl>
                                          </p:spTgt>
                                        </p:tgtEl>
                                        <p:attrNameLst>
                                          <p:attrName>style.visibility</p:attrName>
                                        </p:attrNameLst>
                                      </p:cBhvr>
                                      <p:to>
                                        <p:strVal val="visible"/>
                                      </p:to>
                                    </p:set>
                                    <p:animEffect filter="fade" transition="in">
                                      <p:cBhvr>
                                        <p:cTn dur="500"/>
                                        <p:tgtEl>
                                          <p:spTgt spid="261">
                                            <p:txEl>
                                              <p:pRg end="5" st="5"/>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261">
                                            <p:txEl>
                                              <p:pRg end="6" st="6"/>
                                            </p:txEl>
                                          </p:spTgt>
                                        </p:tgtEl>
                                        <p:attrNameLst>
                                          <p:attrName>style.visibility</p:attrName>
                                        </p:attrNameLst>
                                      </p:cBhvr>
                                      <p:to>
                                        <p:strVal val="visible"/>
                                      </p:to>
                                    </p:set>
                                    <p:animEffect filter="fade" transition="in">
                                      <p:cBhvr>
                                        <p:cTn dur="500"/>
                                        <p:tgtEl>
                                          <p:spTgt spid="261">
                                            <p:txEl>
                                              <p:pRg end="6" st="6"/>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261">
                                            <p:txEl>
                                              <p:pRg end="7" st="7"/>
                                            </p:txEl>
                                          </p:spTgt>
                                        </p:tgtEl>
                                        <p:attrNameLst>
                                          <p:attrName>style.visibility</p:attrName>
                                        </p:attrNameLst>
                                      </p:cBhvr>
                                      <p:to>
                                        <p:strVal val="visible"/>
                                      </p:to>
                                    </p:set>
                                    <p:animEffect filter="fade" transition="in">
                                      <p:cBhvr>
                                        <p:cTn dur="500"/>
                                        <p:tgtEl>
                                          <p:spTgt spid="261">
                                            <p:txEl>
                                              <p:pRg end="7" st="7"/>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261">
                                            <p:txEl>
                                              <p:pRg end="8" st="8"/>
                                            </p:txEl>
                                          </p:spTgt>
                                        </p:tgtEl>
                                        <p:attrNameLst>
                                          <p:attrName>style.visibility</p:attrName>
                                        </p:attrNameLst>
                                      </p:cBhvr>
                                      <p:to>
                                        <p:strVal val="visible"/>
                                      </p:to>
                                    </p:set>
                                    <p:animEffect filter="fade" transition="in">
                                      <p:cBhvr>
                                        <p:cTn dur="500"/>
                                        <p:tgtEl>
                                          <p:spTgt spid="26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creen Image">
  <p:cSld name="Full Screen Image">
    <p:spTree>
      <p:nvGrpSpPr>
        <p:cNvPr id="262" name="Shape 262"/>
        <p:cNvGrpSpPr/>
        <p:nvPr/>
      </p:nvGrpSpPr>
      <p:grpSpPr>
        <a:xfrm>
          <a:off x="0" y="0"/>
          <a:ext cx="0" cy="0"/>
          <a:chOff x="0" y="0"/>
          <a:chExt cx="0" cy="0"/>
        </a:xfrm>
      </p:grpSpPr>
      <p:sp>
        <p:nvSpPr>
          <p:cNvPr id="263" name="Google Shape;263;g30fa0f7ee98_2_121"/>
          <p:cNvSpPr/>
          <p:nvPr/>
        </p:nvSpPr>
        <p:spPr>
          <a:xfrm>
            <a:off x="0" y="0"/>
            <a:ext cx="9144000" cy="514467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0fa0f7ee98_2_121"/>
          <p:cNvSpPr/>
          <p:nvPr/>
        </p:nvSpPr>
        <p:spPr>
          <a:xfrm>
            <a:off x="0" y="0"/>
            <a:ext cx="9144000" cy="5144675"/>
          </a:xfrm>
          <a:prstGeom prst="rect">
            <a:avLst/>
          </a:prstGeom>
          <a:solidFill>
            <a:schemeClr val="lt1">
              <a:alpha val="6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65" name="Google Shape;265;g30fa0f7ee98_2_121"/>
          <p:cNvSpPr txBox="1"/>
          <p:nvPr/>
        </p:nvSpPr>
        <p:spPr>
          <a:xfrm>
            <a:off x="3842567" y="368800"/>
            <a:ext cx="1338900" cy="3230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zh-CN" sz="1500" u="none" cap="none" strike="noStrike">
                <a:solidFill>
                  <a:srgbClr val="595959"/>
                </a:solidFill>
                <a:latin typeface="Arial"/>
                <a:ea typeface="Arial"/>
                <a:cs typeface="Arial"/>
                <a:sym typeface="Arial"/>
              </a:rPr>
              <a:t>点击添加标题</a:t>
            </a:r>
            <a:endParaRPr b="1" i="0" sz="1500" u="none" cap="none" strike="noStrike">
              <a:solidFill>
                <a:srgbClr val="595959"/>
              </a:solidFill>
              <a:latin typeface="Arial"/>
              <a:ea typeface="Arial"/>
              <a:cs typeface="Arial"/>
              <a:sym typeface="Arial"/>
            </a:endParaRPr>
          </a:p>
        </p:txBody>
      </p:sp>
      <p:sp>
        <p:nvSpPr>
          <p:cNvPr id="266" name="Google Shape;266;g30fa0f7ee98_2_121"/>
          <p:cNvSpPr txBox="1"/>
          <p:nvPr/>
        </p:nvSpPr>
        <p:spPr>
          <a:xfrm>
            <a:off x="3274747" y="710721"/>
            <a:ext cx="2562300" cy="3692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zh-CN" sz="900" u="none" cap="none" strike="noStrike">
                <a:solidFill>
                  <a:srgbClr val="7F7F7F"/>
                </a:solidFill>
                <a:latin typeface="Arial"/>
                <a:ea typeface="Arial"/>
                <a:cs typeface="Arial"/>
                <a:sym typeface="Arial"/>
              </a:rPr>
              <a:t>您的内容打在这里，或通过复制文本后在此选择粘贴，并选择只保留文字。</a:t>
            </a:r>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空白">
  <p:cSld name="3_空白">
    <p:spTree>
      <p:nvGrpSpPr>
        <p:cNvPr id="39" name="Shape 39"/>
        <p:cNvGrpSpPr/>
        <p:nvPr/>
      </p:nvGrpSpPr>
      <p:grpSpPr>
        <a:xfrm>
          <a:off x="0" y="0"/>
          <a:ext cx="0" cy="0"/>
          <a:chOff x="0" y="0"/>
          <a:chExt cx="0" cy="0"/>
        </a:xfrm>
      </p:grpSpPr>
      <p:sp>
        <p:nvSpPr>
          <p:cNvPr id="40" name="Google Shape;40;g30edce17440_0_264"/>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g30edce17440_0_264"/>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g30edce17440_0_264"/>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
        <p:nvSpPr>
          <p:cNvPr id="43" name="Google Shape;43;g30edce17440_0_264"/>
          <p:cNvSpPr txBox="1"/>
          <p:nvPr/>
        </p:nvSpPr>
        <p:spPr>
          <a:xfrm>
            <a:off x="447911" y="268399"/>
            <a:ext cx="1459500" cy="3156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0" lang="zh-CN" sz="1600">
                <a:solidFill>
                  <a:schemeClr val="accent1"/>
                </a:solidFill>
                <a:latin typeface="Microsoft Yahei"/>
                <a:ea typeface="Microsoft Yahei"/>
                <a:cs typeface="Microsoft Yahei"/>
                <a:sym typeface="Microsoft Yahei"/>
              </a:rPr>
              <a:t>成功项目展示</a:t>
            </a:r>
            <a:endParaRPr b="0" sz="1600">
              <a:solidFill>
                <a:schemeClr val="accent1"/>
              </a:solidFill>
              <a:latin typeface="Microsoft Yahei"/>
              <a:ea typeface="Microsoft Yahei"/>
              <a:cs typeface="Microsoft Yahei"/>
              <a:sym typeface="Microsoft Yahei"/>
            </a:endParaRPr>
          </a:p>
        </p:txBody>
      </p:sp>
      <p:sp>
        <p:nvSpPr>
          <p:cNvPr id="44" name="Google Shape;44;g30edce17440_0_264"/>
          <p:cNvSpPr txBox="1"/>
          <p:nvPr/>
        </p:nvSpPr>
        <p:spPr>
          <a:xfrm>
            <a:off x="431540" y="580103"/>
            <a:ext cx="1495500" cy="2079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zh-CN" sz="900">
                <a:solidFill>
                  <a:srgbClr val="7F7F7F"/>
                </a:solidFill>
                <a:latin typeface="Calibri"/>
                <a:ea typeface="Calibri"/>
                <a:cs typeface="Calibri"/>
                <a:sym typeface="Calibri"/>
              </a:rPr>
              <a:t>ADD RELATED TITLE WORDS</a:t>
            </a:r>
            <a:endParaRPr sz="900">
              <a:solidFill>
                <a:srgbClr val="7F7F7F"/>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空白">
  <p:cSld name="4_空白">
    <p:spTree>
      <p:nvGrpSpPr>
        <p:cNvPr id="45" name="Shape 45"/>
        <p:cNvGrpSpPr/>
        <p:nvPr/>
      </p:nvGrpSpPr>
      <p:grpSpPr>
        <a:xfrm>
          <a:off x="0" y="0"/>
          <a:ext cx="0" cy="0"/>
          <a:chOff x="0" y="0"/>
          <a:chExt cx="0" cy="0"/>
        </a:xfrm>
      </p:grpSpPr>
      <p:sp>
        <p:nvSpPr>
          <p:cNvPr id="46" name="Google Shape;46;g30edce17440_0_270"/>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g30edce17440_0_270"/>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g30edce17440_0_270"/>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
        <p:nvSpPr>
          <p:cNvPr id="49" name="Google Shape;49;g30edce17440_0_270"/>
          <p:cNvSpPr txBox="1"/>
          <p:nvPr/>
        </p:nvSpPr>
        <p:spPr>
          <a:xfrm>
            <a:off x="467575" y="285135"/>
            <a:ext cx="1464900" cy="3156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0" lang="zh-CN" sz="1600">
                <a:solidFill>
                  <a:schemeClr val="accent1"/>
                </a:solidFill>
                <a:latin typeface="Microsoft Yahei"/>
                <a:ea typeface="Microsoft Yahei"/>
                <a:cs typeface="Microsoft Yahei"/>
                <a:sym typeface="Microsoft Yahei"/>
              </a:rPr>
              <a:t>明年工作计划</a:t>
            </a:r>
            <a:endParaRPr b="0" sz="1600">
              <a:solidFill>
                <a:schemeClr val="accent1"/>
              </a:solidFill>
              <a:latin typeface="Microsoft Yahei"/>
              <a:ea typeface="Microsoft Yahei"/>
              <a:cs typeface="Microsoft Yahei"/>
              <a:sym typeface="Microsoft Yahei"/>
            </a:endParaRPr>
          </a:p>
        </p:txBody>
      </p:sp>
      <p:sp>
        <p:nvSpPr>
          <p:cNvPr id="50" name="Google Shape;50;g30edce17440_0_270"/>
          <p:cNvSpPr txBox="1"/>
          <p:nvPr/>
        </p:nvSpPr>
        <p:spPr>
          <a:xfrm>
            <a:off x="431540" y="591125"/>
            <a:ext cx="1500900" cy="2079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zh-CN" sz="900">
                <a:solidFill>
                  <a:srgbClr val="7F7F7F"/>
                </a:solidFill>
                <a:latin typeface="Calibri"/>
                <a:ea typeface="Calibri"/>
                <a:cs typeface="Calibri"/>
                <a:sym typeface="Calibri"/>
              </a:rPr>
              <a:t>ADD RELATED TITLE WORDS</a:t>
            </a:r>
            <a:endParaRPr sz="900">
              <a:solidFill>
                <a:srgbClr val="7F7F7F"/>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51" name="Shape 51"/>
        <p:cNvGrpSpPr/>
        <p:nvPr/>
      </p:nvGrpSpPr>
      <p:grpSpPr>
        <a:xfrm>
          <a:off x="0" y="0"/>
          <a:ext cx="0" cy="0"/>
          <a:chOff x="0" y="0"/>
          <a:chExt cx="0" cy="0"/>
        </a:xfrm>
      </p:grpSpPr>
      <p:sp>
        <p:nvSpPr>
          <p:cNvPr id="52" name="Google Shape;52;g30edce17440_0_276"/>
          <p:cNvSpPr txBox="1"/>
          <p:nvPr>
            <p:ph type="title"/>
          </p:nvPr>
        </p:nvSpPr>
        <p:spPr>
          <a:xfrm>
            <a:off x="623888" y="1282700"/>
            <a:ext cx="7886700" cy="214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g30edce17440_0_276"/>
          <p:cNvSpPr txBox="1"/>
          <p:nvPr>
            <p:ph idx="1" type="body"/>
          </p:nvPr>
        </p:nvSpPr>
        <p:spPr>
          <a:xfrm>
            <a:off x="623888" y="3443160"/>
            <a:ext cx="7886700" cy="1125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54" name="Google Shape;54;g30edce17440_0_276"/>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g30edce17440_0_276"/>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g30edce17440_0_276"/>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7" name="Shape 57"/>
        <p:cNvGrpSpPr/>
        <p:nvPr/>
      </p:nvGrpSpPr>
      <p:grpSpPr>
        <a:xfrm>
          <a:off x="0" y="0"/>
          <a:ext cx="0" cy="0"/>
          <a:chOff x="0" y="0"/>
          <a:chExt cx="0" cy="0"/>
        </a:xfrm>
      </p:grpSpPr>
      <p:sp>
        <p:nvSpPr>
          <p:cNvPr id="58" name="Google Shape;58;g30edce17440_0_282"/>
          <p:cNvSpPr txBox="1"/>
          <p:nvPr>
            <p:ph type="title"/>
          </p:nvPr>
        </p:nvSpPr>
        <p:spPr>
          <a:xfrm>
            <a:off x="628650" y="273929"/>
            <a:ext cx="7886700" cy="994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g30edce17440_0_282"/>
          <p:cNvSpPr txBox="1"/>
          <p:nvPr>
            <p:ph idx="1" type="body"/>
          </p:nvPr>
        </p:nvSpPr>
        <p:spPr>
          <a:xfrm>
            <a:off x="628650" y="1369642"/>
            <a:ext cx="3886200" cy="326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0" name="Google Shape;60;g30edce17440_0_282"/>
          <p:cNvSpPr txBox="1"/>
          <p:nvPr>
            <p:ph idx="2" type="body"/>
          </p:nvPr>
        </p:nvSpPr>
        <p:spPr>
          <a:xfrm>
            <a:off x="4629150" y="1369642"/>
            <a:ext cx="3886200" cy="326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 name="Google Shape;61;g30edce17440_0_282"/>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g30edce17440_0_282"/>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g30edce17440_0_282"/>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64" name="Shape 64"/>
        <p:cNvGrpSpPr/>
        <p:nvPr/>
      </p:nvGrpSpPr>
      <p:grpSpPr>
        <a:xfrm>
          <a:off x="0" y="0"/>
          <a:ext cx="0" cy="0"/>
          <a:chOff x="0" y="0"/>
          <a:chExt cx="0" cy="0"/>
        </a:xfrm>
      </p:grpSpPr>
      <p:sp>
        <p:nvSpPr>
          <p:cNvPr id="65" name="Google Shape;65;g30edce17440_0_289"/>
          <p:cNvSpPr txBox="1"/>
          <p:nvPr>
            <p:ph type="title"/>
          </p:nvPr>
        </p:nvSpPr>
        <p:spPr>
          <a:xfrm>
            <a:off x="629841" y="273929"/>
            <a:ext cx="7886700" cy="994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g30edce17440_0_289"/>
          <p:cNvSpPr txBox="1"/>
          <p:nvPr>
            <p:ph idx="1" type="body"/>
          </p:nvPr>
        </p:nvSpPr>
        <p:spPr>
          <a:xfrm>
            <a:off x="629842" y="1261261"/>
            <a:ext cx="38682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7" name="Google Shape;67;g30edce17440_0_289"/>
          <p:cNvSpPr txBox="1"/>
          <p:nvPr>
            <p:ph idx="2" type="body"/>
          </p:nvPr>
        </p:nvSpPr>
        <p:spPr>
          <a:xfrm>
            <a:off x="629842" y="1879386"/>
            <a:ext cx="3868200" cy="2764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 name="Google Shape;68;g30edce17440_0_289"/>
          <p:cNvSpPr txBox="1"/>
          <p:nvPr>
            <p:ph idx="3" type="body"/>
          </p:nvPr>
        </p:nvSpPr>
        <p:spPr>
          <a:xfrm>
            <a:off x="4629150" y="1261261"/>
            <a:ext cx="38874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9" name="Google Shape;69;g30edce17440_0_289"/>
          <p:cNvSpPr txBox="1"/>
          <p:nvPr>
            <p:ph idx="4" type="body"/>
          </p:nvPr>
        </p:nvSpPr>
        <p:spPr>
          <a:xfrm>
            <a:off x="4629150" y="1879386"/>
            <a:ext cx="3887400" cy="2764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0" name="Google Shape;70;g30edce17440_0_289"/>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g30edce17440_0_289"/>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g30edce17440_0_289"/>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5" Type="http://schemas.openxmlformats.org/officeDocument/2006/relationships/theme" Target="../theme/theme3.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g30edce17440_0_234"/>
          <p:cNvSpPr txBox="1"/>
          <p:nvPr>
            <p:ph type="title"/>
          </p:nvPr>
        </p:nvSpPr>
        <p:spPr>
          <a:xfrm>
            <a:off x="628650" y="273929"/>
            <a:ext cx="7886700" cy="9945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g30edce17440_0_234"/>
          <p:cNvSpPr txBox="1"/>
          <p:nvPr>
            <p:ph idx="1" type="body"/>
          </p:nvPr>
        </p:nvSpPr>
        <p:spPr>
          <a:xfrm>
            <a:off x="628650" y="1369642"/>
            <a:ext cx="7886700" cy="3264600"/>
          </a:xfrm>
          <a:prstGeom prst="rect">
            <a:avLst/>
          </a:prstGeom>
          <a:noFill/>
          <a:ln>
            <a:noFill/>
          </a:ln>
        </p:spPr>
        <p:txBody>
          <a:bodyPr anchorCtr="0" anchor="t" bIns="45700" lIns="91425" spcFirstLastPara="1" rIns="91425" wrap="square" tIns="45700">
            <a:normAutofit/>
          </a:bodyPr>
          <a:lstStyle>
            <a:lvl1pPr indent="-361950" lvl="0" marL="457200" marR="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g30edce17440_0_234"/>
          <p:cNvSpPr txBox="1"/>
          <p:nvPr>
            <p:ph idx="10" type="dt"/>
          </p:nvPr>
        </p:nvSpPr>
        <p:spPr>
          <a:xfrm>
            <a:off x="628650" y="4768735"/>
            <a:ext cx="2057400" cy="2739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g30edce17440_0_234"/>
          <p:cNvSpPr txBox="1"/>
          <p:nvPr>
            <p:ph idx="11" type="ftr"/>
          </p:nvPr>
        </p:nvSpPr>
        <p:spPr>
          <a:xfrm>
            <a:off x="3028950" y="4768735"/>
            <a:ext cx="30861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g30edce17440_0_234"/>
          <p:cNvSpPr txBox="1"/>
          <p:nvPr>
            <p:ph idx="12" type="sldNum"/>
          </p:nvPr>
        </p:nvSpPr>
        <p:spPr>
          <a:xfrm>
            <a:off x="6457950" y="4768735"/>
            <a:ext cx="20574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1" name="Shape 141"/>
        <p:cNvGrpSpPr/>
        <p:nvPr/>
      </p:nvGrpSpPr>
      <p:grpSpPr>
        <a:xfrm>
          <a:off x="0" y="0"/>
          <a:ext cx="0" cy="0"/>
          <a:chOff x="0" y="0"/>
          <a:chExt cx="0" cy="0"/>
        </a:xfrm>
      </p:grpSpPr>
      <p:sp>
        <p:nvSpPr>
          <p:cNvPr id="142" name="Google Shape;142;g30fa0f7ee98_2_0"/>
          <p:cNvSpPr txBox="1"/>
          <p:nvPr>
            <p:ph type="title"/>
          </p:nvPr>
        </p:nvSpPr>
        <p:spPr>
          <a:xfrm>
            <a:off x="628650" y="273912"/>
            <a:ext cx="7886700" cy="99443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g30fa0f7ee98_2_0"/>
          <p:cNvSpPr txBox="1"/>
          <p:nvPr>
            <p:ph idx="1" type="body"/>
          </p:nvPr>
        </p:nvSpPr>
        <p:spPr>
          <a:xfrm>
            <a:off x="628650" y="1369555"/>
            <a:ext cx="7886700" cy="326439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4" name="Google Shape;144;g30fa0f7ee98_2_0"/>
          <p:cNvSpPr txBox="1"/>
          <p:nvPr>
            <p:ph idx="10" type="dt"/>
          </p:nvPr>
        </p:nvSpPr>
        <p:spPr>
          <a:xfrm>
            <a:off x="628650" y="4768434"/>
            <a:ext cx="2057400" cy="27388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5" name="Google Shape;145;g30fa0f7ee98_2_0"/>
          <p:cNvSpPr txBox="1"/>
          <p:nvPr>
            <p:ph idx="11" type="ftr"/>
          </p:nvPr>
        </p:nvSpPr>
        <p:spPr>
          <a:xfrm>
            <a:off x="3028950" y="4768434"/>
            <a:ext cx="3086100" cy="27388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6" name="Google Shape;146;g30fa0f7ee98_2_0"/>
          <p:cNvSpPr txBox="1"/>
          <p:nvPr>
            <p:ph idx="12" type="sldNum"/>
          </p:nvPr>
        </p:nvSpPr>
        <p:spPr>
          <a:xfrm>
            <a:off x="6457950" y="4768434"/>
            <a:ext cx="2057400" cy="27388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chart" Target="../charts/chart1.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jpg"/><Relationship Id="rId5" Type="http://schemas.openxmlformats.org/officeDocument/2006/relationships/hyperlink" Target="https://thebrandhopper.com/2023/11/27/innovate-integrate-dominate-success-factors-of-apple-in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30edce17440_0_115"/>
          <p:cNvSpPr/>
          <p:nvPr/>
        </p:nvSpPr>
        <p:spPr>
          <a:xfrm rot="2776044">
            <a:off x="3594790" y="3132376"/>
            <a:ext cx="290133" cy="2503136"/>
          </a:xfrm>
          <a:custGeom>
            <a:rect b="b" l="l" r="r" t="t"/>
            <a:pathLst>
              <a:path extrusionOk="0" h="3131949" w="363018">
                <a:moveTo>
                  <a:pt x="222363" y="0"/>
                </a:moveTo>
                <a:lnTo>
                  <a:pt x="363018" y="0"/>
                </a:lnTo>
                <a:lnTo>
                  <a:pt x="291292" y="2823352"/>
                </a:lnTo>
                <a:lnTo>
                  <a:pt x="0" y="3131949"/>
                </a:lnTo>
                <a:lnTo>
                  <a:pt x="222363" y="0"/>
                </a:lnTo>
                <a:close/>
              </a:path>
            </a:pathLst>
          </a:custGeom>
          <a:gradFill>
            <a:gsLst>
              <a:gs pos="0">
                <a:srgbClr val="000000">
                  <a:alpha val="0"/>
                </a:srgbClr>
              </a:gs>
              <a:gs pos="97000">
                <a:schemeClr val="dk1"/>
              </a:gs>
              <a:gs pos="100000">
                <a:schemeClr val="dk1"/>
              </a:gs>
            </a:gsLst>
            <a:lin ang="18900044" scaled="0"/>
          </a:gradFill>
          <a:ln>
            <a:noFill/>
          </a:ln>
        </p:spPr>
        <p:txBody>
          <a:bodyPr anchorCtr="0" anchor="ctr" bIns="32500" lIns="65025" spcFirstLastPara="1" rIns="65025" wrap="square" tIns="325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3" name="Google Shape;273;g30edce17440_0_115"/>
          <p:cNvSpPr/>
          <p:nvPr/>
        </p:nvSpPr>
        <p:spPr>
          <a:xfrm rot="906242">
            <a:off x="4986286" y="904623"/>
            <a:ext cx="624148" cy="561318"/>
          </a:xfrm>
          <a:custGeom>
            <a:rect b="b" l="l" r="r" t="t"/>
            <a:pathLst>
              <a:path extrusionOk="0" h="747660" w="834029">
                <a:moveTo>
                  <a:pt x="389308" y="3286"/>
                </a:moveTo>
                <a:cubicBezTo>
                  <a:pt x="427617" y="-6979"/>
                  <a:pt x="466727" y="7505"/>
                  <a:pt x="489662" y="36938"/>
                </a:cubicBezTo>
                <a:lnTo>
                  <a:pt x="495679" y="49054"/>
                </a:lnTo>
                <a:lnTo>
                  <a:pt x="499119" y="47181"/>
                </a:lnTo>
                <a:lnTo>
                  <a:pt x="810823" y="584601"/>
                </a:lnTo>
                <a:lnTo>
                  <a:pt x="808713" y="586594"/>
                </a:lnTo>
                <a:lnTo>
                  <a:pt x="813828" y="591043"/>
                </a:lnTo>
                <a:cubicBezTo>
                  <a:pt x="821473" y="600854"/>
                  <a:pt x="827321" y="612326"/>
                  <a:pt x="830743" y="625096"/>
                </a:cubicBezTo>
                <a:cubicBezTo>
                  <a:pt x="844429" y="676175"/>
                  <a:pt x="814117" y="728677"/>
                  <a:pt x="763038" y="742364"/>
                </a:cubicBezTo>
                <a:lnTo>
                  <a:pt x="732018" y="744308"/>
                </a:lnTo>
                <a:lnTo>
                  <a:pt x="732086" y="747660"/>
                </a:lnTo>
                <a:lnTo>
                  <a:pt x="95078" y="747660"/>
                </a:lnTo>
                <a:lnTo>
                  <a:pt x="94883" y="741915"/>
                </a:lnTo>
                <a:lnTo>
                  <a:pt x="82607" y="742684"/>
                </a:lnTo>
                <a:cubicBezTo>
                  <a:pt x="45650" y="737538"/>
                  <a:pt x="13551" y="710911"/>
                  <a:pt x="3286" y="672601"/>
                </a:cubicBezTo>
                <a:cubicBezTo>
                  <a:pt x="-3557" y="647062"/>
                  <a:pt x="599" y="621166"/>
                  <a:pt x="12851" y="599945"/>
                </a:cubicBezTo>
                <a:lnTo>
                  <a:pt x="15134" y="597320"/>
                </a:lnTo>
                <a:lnTo>
                  <a:pt x="14216" y="596755"/>
                </a:lnTo>
                <a:lnTo>
                  <a:pt x="329149" y="53768"/>
                </a:lnTo>
                <a:lnTo>
                  <a:pt x="331168" y="47898"/>
                </a:lnTo>
                <a:lnTo>
                  <a:pt x="335326" y="43117"/>
                </a:lnTo>
                <a:lnTo>
                  <a:pt x="336345" y="41360"/>
                </a:lnTo>
                <a:lnTo>
                  <a:pt x="336717" y="41517"/>
                </a:lnTo>
                <a:lnTo>
                  <a:pt x="355255" y="20200"/>
                </a:lnTo>
                <a:cubicBezTo>
                  <a:pt x="365066" y="12555"/>
                  <a:pt x="376538" y="6708"/>
                  <a:pt x="389308" y="3286"/>
                </a:cubicBezTo>
                <a:close/>
              </a:path>
            </a:pathLst>
          </a:custGeom>
          <a:solidFill>
            <a:schemeClr val="accent1">
              <a:alpha val="41960"/>
            </a:schemeClr>
          </a:solidFill>
          <a:ln>
            <a:noFill/>
          </a:ln>
        </p:spPr>
        <p:txBody>
          <a:bodyPr anchorCtr="0" anchor="ctr" bIns="32500" lIns="65025" spcFirstLastPara="1" rIns="65025" wrap="square" tIns="325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4" name="Google Shape;274;g30edce17440_0_115"/>
          <p:cNvSpPr/>
          <p:nvPr/>
        </p:nvSpPr>
        <p:spPr>
          <a:xfrm flipH="1">
            <a:off x="2991273" y="0"/>
            <a:ext cx="6157833" cy="5143500"/>
          </a:xfrm>
          <a:custGeom>
            <a:rect b="b" l="l" r="r" t="t"/>
            <a:pathLst>
              <a:path extrusionOk="0" h="6858000" w="8210444">
                <a:moveTo>
                  <a:pt x="1282882" y="0"/>
                </a:moveTo>
                <a:lnTo>
                  <a:pt x="0" y="0"/>
                </a:lnTo>
                <a:lnTo>
                  <a:pt x="0" y="6858000"/>
                </a:lnTo>
                <a:lnTo>
                  <a:pt x="8210444" y="6858000"/>
                </a:lnTo>
                <a:close/>
              </a:path>
            </a:pathLst>
          </a:custGeom>
          <a:solidFill>
            <a:schemeClr val="accent1"/>
          </a:solidFill>
          <a:ln>
            <a:noFill/>
          </a:ln>
          <a:effectLst>
            <a:outerShdw blurRad="165100" sx="104000" rotWithShape="0" algn="br" dir="7200000" dist="152400" sy="104000">
              <a:srgbClr val="000000">
                <a:alpha val="4710"/>
              </a:srgbClr>
            </a:outerShdw>
            <a:reflection blurRad="0" dir="5400000" dist="38100" endA="0" endPos="30000" fadeDir="5400012" kx="0" rotWithShape="0" algn="bl" stPos="0" sy="-100000" ky="0"/>
          </a:effectLst>
        </p:spPr>
        <p:txBody>
          <a:bodyPr anchorCtr="0" anchor="ctr" bIns="32500" lIns="65025" spcFirstLastPara="1" rIns="65025" wrap="square" tIns="325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descr="图片包含 就坐, 监视器, 电子产品, 黑色&#10;&#10;已生成极高可信度的说明" id="275" name="Google Shape;275;g30edce17440_0_115"/>
          <p:cNvPicPr preferRelativeResize="0"/>
          <p:nvPr/>
        </p:nvPicPr>
        <p:blipFill rotWithShape="1">
          <a:blip r:embed="rId3">
            <a:alphaModFix/>
          </a:blip>
          <a:srcRect b="35542" l="0" r="30565" t="16672"/>
          <a:stretch/>
        </p:blipFill>
        <p:spPr>
          <a:xfrm>
            <a:off x="4572000" y="715830"/>
            <a:ext cx="4571752" cy="3934143"/>
          </a:xfrm>
          <a:prstGeom prst="rect">
            <a:avLst/>
          </a:prstGeom>
          <a:noFill/>
          <a:ln>
            <a:noFill/>
          </a:ln>
        </p:spPr>
      </p:pic>
      <p:sp>
        <p:nvSpPr>
          <p:cNvPr id="276" name="Google Shape;276;g30edce17440_0_115"/>
          <p:cNvSpPr/>
          <p:nvPr/>
        </p:nvSpPr>
        <p:spPr>
          <a:xfrm>
            <a:off x="8470854" y="246758"/>
            <a:ext cx="214500" cy="214500"/>
          </a:xfrm>
          <a:prstGeom prst="ellipse">
            <a:avLst/>
          </a:prstGeom>
          <a:solidFill>
            <a:schemeClr val="lt1"/>
          </a:solidFill>
          <a:ln>
            <a:noFill/>
          </a:ln>
        </p:spPr>
        <p:txBody>
          <a:bodyPr anchorCtr="0" anchor="ctr" bIns="32500" lIns="65025" spcFirstLastPara="1" rIns="65025" wrap="square" tIns="325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7" name="Google Shape;277;g30edce17440_0_115"/>
          <p:cNvSpPr/>
          <p:nvPr/>
        </p:nvSpPr>
        <p:spPr>
          <a:xfrm>
            <a:off x="424339" y="3530540"/>
            <a:ext cx="1244700" cy="414300"/>
          </a:xfrm>
          <a:prstGeom prst="roundRect">
            <a:avLst>
              <a:gd fmla="val 50000" name="adj"/>
            </a:avLst>
          </a:prstGeom>
          <a:solidFill>
            <a:schemeClr val="accent3"/>
          </a:solidFill>
          <a:ln>
            <a:noFill/>
          </a:ln>
        </p:spPr>
        <p:txBody>
          <a:bodyPr anchorCtr="0" anchor="ctr" bIns="32500" lIns="65025" spcFirstLastPara="1" rIns="65025" wrap="square" tIns="325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8" name="Google Shape;278;g30edce17440_0_115"/>
          <p:cNvSpPr txBox="1"/>
          <p:nvPr/>
        </p:nvSpPr>
        <p:spPr>
          <a:xfrm>
            <a:off x="672453" y="3612450"/>
            <a:ext cx="748500" cy="250500"/>
          </a:xfrm>
          <a:prstGeom prst="rect">
            <a:avLst/>
          </a:prstGeom>
          <a:noFill/>
          <a:ln>
            <a:noFill/>
          </a:ln>
        </p:spPr>
        <p:txBody>
          <a:bodyPr anchorCtr="0" anchor="t" bIns="32500" lIns="65025" spcFirstLastPara="1" rIns="65025" wrap="square" tIns="32500">
            <a:spAutoFit/>
          </a:bodyPr>
          <a:lstStyle/>
          <a:p>
            <a:pPr indent="0" lvl="0" marL="0" marR="0" rtl="0" algn="just">
              <a:spcBef>
                <a:spcPts val="0"/>
              </a:spcBef>
              <a:spcAft>
                <a:spcPts val="0"/>
              </a:spcAft>
              <a:buNone/>
            </a:pPr>
            <a:r>
              <a:rPr b="1" lang="zh-CN" sz="1200">
                <a:solidFill>
                  <a:schemeClr val="dk1"/>
                </a:solidFill>
              </a:rPr>
              <a:t>Group 3</a:t>
            </a:r>
            <a:endParaRPr b="1" i="0" sz="1200" u="none" cap="none" strike="noStrike">
              <a:solidFill>
                <a:schemeClr val="dk1"/>
              </a:solidFill>
            </a:endParaRPr>
          </a:p>
        </p:txBody>
      </p:sp>
      <p:sp>
        <p:nvSpPr>
          <p:cNvPr id="279" name="Google Shape;279;g30edce17440_0_115"/>
          <p:cNvSpPr txBox="1"/>
          <p:nvPr/>
        </p:nvSpPr>
        <p:spPr>
          <a:xfrm>
            <a:off x="390118" y="2016398"/>
            <a:ext cx="4571700" cy="496500"/>
          </a:xfrm>
          <a:prstGeom prst="rect">
            <a:avLst/>
          </a:prstGeom>
          <a:noFill/>
          <a:ln>
            <a:noFill/>
          </a:ln>
        </p:spPr>
        <p:txBody>
          <a:bodyPr anchorCtr="0" anchor="t" bIns="32500" lIns="65025" spcFirstLastPara="1" rIns="65025" wrap="square" tIns="32500">
            <a:spAutoFit/>
          </a:bodyPr>
          <a:lstStyle/>
          <a:p>
            <a:pPr indent="0" lvl="0" marL="0" marR="0" rtl="0" algn="just">
              <a:spcBef>
                <a:spcPts val="0"/>
              </a:spcBef>
              <a:spcAft>
                <a:spcPts val="0"/>
              </a:spcAft>
              <a:buNone/>
            </a:pPr>
            <a:r>
              <a:rPr b="1" lang="zh-CN" sz="2800">
                <a:solidFill>
                  <a:srgbClr val="2D2D2D"/>
                </a:solidFill>
              </a:rPr>
              <a:t>Stock Price Prediction</a:t>
            </a:r>
            <a:endParaRPr b="0" i="0" sz="2800" u="none" cap="none" strike="noStrike">
              <a:solidFill>
                <a:srgbClr val="2D2D2D"/>
              </a:solidFill>
              <a:latin typeface="Arial"/>
              <a:ea typeface="Arial"/>
              <a:cs typeface="Arial"/>
              <a:sym typeface="Arial"/>
            </a:endParaRPr>
          </a:p>
        </p:txBody>
      </p:sp>
      <p:sp>
        <p:nvSpPr>
          <p:cNvPr id="280" name="Google Shape;280;g30edce17440_0_115"/>
          <p:cNvSpPr txBox="1"/>
          <p:nvPr/>
        </p:nvSpPr>
        <p:spPr>
          <a:xfrm>
            <a:off x="390127" y="2961073"/>
            <a:ext cx="4526400" cy="250500"/>
          </a:xfrm>
          <a:prstGeom prst="rect">
            <a:avLst/>
          </a:prstGeom>
          <a:noFill/>
          <a:ln>
            <a:noFill/>
          </a:ln>
        </p:spPr>
        <p:txBody>
          <a:bodyPr anchorCtr="0" anchor="t" bIns="32500" lIns="65025" spcFirstLastPara="1" rIns="65025" wrap="square" tIns="32500">
            <a:spAutoFit/>
          </a:bodyPr>
          <a:lstStyle/>
          <a:p>
            <a:pPr indent="0" lvl="0" marL="0" marR="0" rtl="0" algn="just">
              <a:lnSpc>
                <a:spcPct val="140000"/>
              </a:lnSpc>
              <a:spcBef>
                <a:spcPts val="0"/>
              </a:spcBef>
              <a:spcAft>
                <a:spcPts val="0"/>
              </a:spcAft>
              <a:buNone/>
            </a:pPr>
            <a:r>
              <a:rPr lang="zh-CN" sz="1200">
                <a:solidFill>
                  <a:srgbClr val="7F7F7F"/>
                </a:solidFill>
              </a:rPr>
              <a:t>Instructor: Dr. Aniekan Essien</a:t>
            </a:r>
            <a:endParaRPr sz="1200">
              <a:solidFill>
                <a:srgbClr val="7F7F7F"/>
              </a:solidFill>
            </a:endParaRPr>
          </a:p>
        </p:txBody>
      </p:sp>
      <p:sp>
        <p:nvSpPr>
          <p:cNvPr id="281" name="Google Shape;281;g30edce17440_0_115"/>
          <p:cNvSpPr txBox="1"/>
          <p:nvPr/>
        </p:nvSpPr>
        <p:spPr>
          <a:xfrm>
            <a:off x="390135" y="1138450"/>
            <a:ext cx="3764100" cy="496500"/>
          </a:xfrm>
          <a:prstGeom prst="rect">
            <a:avLst/>
          </a:prstGeom>
          <a:noFill/>
          <a:ln>
            <a:noFill/>
          </a:ln>
        </p:spPr>
        <p:txBody>
          <a:bodyPr anchorCtr="0" anchor="t" bIns="32500" lIns="65025" spcFirstLastPara="1" rIns="65025" wrap="square" tIns="32500">
            <a:spAutoFit/>
          </a:bodyPr>
          <a:lstStyle/>
          <a:p>
            <a:pPr indent="0" lvl="0" marL="0" marR="0" rtl="0" algn="just">
              <a:spcBef>
                <a:spcPts val="0"/>
              </a:spcBef>
              <a:spcAft>
                <a:spcPts val="0"/>
              </a:spcAft>
              <a:buNone/>
            </a:pPr>
            <a:r>
              <a:rPr b="1" lang="zh-CN">
                <a:solidFill>
                  <a:schemeClr val="dk1"/>
                </a:solidFill>
              </a:rPr>
              <a:t>Data Analytics in Business</a:t>
            </a:r>
            <a:endParaRPr b="1">
              <a:solidFill>
                <a:schemeClr val="dk1"/>
              </a:solidFill>
            </a:endParaRPr>
          </a:p>
          <a:p>
            <a:pPr indent="0" lvl="0" marL="0" marR="0" rtl="0" algn="just">
              <a:spcBef>
                <a:spcPts val="0"/>
              </a:spcBef>
              <a:spcAft>
                <a:spcPts val="0"/>
              </a:spcAft>
              <a:buClr>
                <a:srgbClr val="000000"/>
              </a:buClr>
              <a:buFont typeface="Arial"/>
              <a:buNone/>
            </a:pPr>
            <a:r>
              <a:rPr b="1" lang="zh-CN">
                <a:solidFill>
                  <a:schemeClr val="dk1"/>
                </a:solidFill>
              </a:rPr>
              <a:t>EFIMM0141</a:t>
            </a:r>
            <a:endParaRPr b="1">
              <a:solidFill>
                <a:schemeClr val="dk1"/>
              </a:solidFill>
            </a:endParaRPr>
          </a:p>
        </p:txBody>
      </p:sp>
      <p:cxnSp>
        <p:nvCxnSpPr>
          <p:cNvPr id="282" name="Google Shape;282;g30edce17440_0_115"/>
          <p:cNvCxnSpPr/>
          <p:nvPr/>
        </p:nvCxnSpPr>
        <p:spPr>
          <a:xfrm>
            <a:off x="473795" y="2828480"/>
            <a:ext cx="667500" cy="0"/>
          </a:xfrm>
          <a:prstGeom prst="straightConnector1">
            <a:avLst/>
          </a:prstGeom>
          <a:noFill/>
          <a:ln cap="flat" cmpd="sng" w="57150">
            <a:solidFill>
              <a:schemeClr val="dk1"/>
            </a:solidFill>
            <a:prstDash val="solid"/>
            <a:miter lim="800000"/>
            <a:headEnd len="sm" w="sm" type="none"/>
            <a:tailEnd len="sm" w="sm" type="none"/>
          </a:ln>
        </p:spPr>
      </p:cxnSp>
      <p:pic>
        <p:nvPicPr>
          <p:cNvPr id="283" name="Google Shape;283;g30edce17440_0_115"/>
          <p:cNvPicPr preferRelativeResize="0"/>
          <p:nvPr/>
        </p:nvPicPr>
        <p:blipFill>
          <a:blip r:embed="rId4">
            <a:alphaModFix/>
          </a:blip>
          <a:stretch>
            <a:fillRect/>
          </a:stretch>
        </p:blipFill>
        <p:spPr>
          <a:xfrm>
            <a:off x="282125" y="246750"/>
            <a:ext cx="1050849" cy="317600"/>
          </a:xfrm>
          <a:prstGeom prst="rect">
            <a:avLst/>
          </a:prstGeom>
          <a:noFill/>
          <a:ln>
            <a:noFill/>
          </a:ln>
        </p:spPr>
      </p:pic>
      <p:sp>
        <p:nvSpPr>
          <p:cNvPr id="284" name="Google Shape;284;g30edce17440_0_115"/>
          <p:cNvSpPr/>
          <p:nvPr/>
        </p:nvSpPr>
        <p:spPr>
          <a:xfrm rot="2743652">
            <a:off x="1053618" y="4228861"/>
            <a:ext cx="928927" cy="832731"/>
          </a:xfrm>
          <a:custGeom>
            <a:rect b="b" l="l" r="r" t="t"/>
            <a:pathLst>
              <a:path extrusionOk="0" h="747660" w="834029">
                <a:moveTo>
                  <a:pt x="389308" y="3286"/>
                </a:moveTo>
                <a:cubicBezTo>
                  <a:pt x="427617" y="-6979"/>
                  <a:pt x="466727" y="7505"/>
                  <a:pt x="489662" y="36938"/>
                </a:cubicBezTo>
                <a:lnTo>
                  <a:pt x="495679" y="49054"/>
                </a:lnTo>
                <a:lnTo>
                  <a:pt x="499119" y="47181"/>
                </a:lnTo>
                <a:lnTo>
                  <a:pt x="810823" y="584601"/>
                </a:lnTo>
                <a:lnTo>
                  <a:pt x="808713" y="586594"/>
                </a:lnTo>
                <a:lnTo>
                  <a:pt x="813828" y="591043"/>
                </a:lnTo>
                <a:cubicBezTo>
                  <a:pt x="821473" y="600854"/>
                  <a:pt x="827321" y="612326"/>
                  <a:pt x="830743" y="625096"/>
                </a:cubicBezTo>
                <a:cubicBezTo>
                  <a:pt x="844429" y="676175"/>
                  <a:pt x="814117" y="728677"/>
                  <a:pt x="763038" y="742364"/>
                </a:cubicBezTo>
                <a:lnTo>
                  <a:pt x="732018" y="744308"/>
                </a:lnTo>
                <a:lnTo>
                  <a:pt x="732086" y="747660"/>
                </a:lnTo>
                <a:lnTo>
                  <a:pt x="95078" y="747660"/>
                </a:lnTo>
                <a:lnTo>
                  <a:pt x="94883" y="741915"/>
                </a:lnTo>
                <a:lnTo>
                  <a:pt x="82607" y="742684"/>
                </a:lnTo>
                <a:cubicBezTo>
                  <a:pt x="45650" y="737538"/>
                  <a:pt x="13551" y="710911"/>
                  <a:pt x="3286" y="672601"/>
                </a:cubicBezTo>
                <a:cubicBezTo>
                  <a:pt x="-3557" y="647062"/>
                  <a:pt x="599" y="621166"/>
                  <a:pt x="12851" y="599945"/>
                </a:cubicBezTo>
                <a:lnTo>
                  <a:pt x="15134" y="597320"/>
                </a:lnTo>
                <a:lnTo>
                  <a:pt x="14216" y="596755"/>
                </a:lnTo>
                <a:lnTo>
                  <a:pt x="329149" y="53768"/>
                </a:lnTo>
                <a:lnTo>
                  <a:pt x="331168" y="47898"/>
                </a:lnTo>
                <a:lnTo>
                  <a:pt x="335326" y="43117"/>
                </a:lnTo>
                <a:lnTo>
                  <a:pt x="336345" y="41360"/>
                </a:lnTo>
                <a:lnTo>
                  <a:pt x="336717" y="41517"/>
                </a:lnTo>
                <a:lnTo>
                  <a:pt x="355255" y="20200"/>
                </a:lnTo>
                <a:cubicBezTo>
                  <a:pt x="365066" y="12555"/>
                  <a:pt x="376538" y="6708"/>
                  <a:pt x="389308" y="3286"/>
                </a:cubicBezTo>
                <a:close/>
              </a:path>
            </a:pathLst>
          </a:custGeom>
          <a:solidFill>
            <a:srgbClr val="CADAE8">
              <a:alpha val="27840"/>
            </a:srgbClr>
          </a:solidFill>
          <a:ln>
            <a:noFill/>
          </a:ln>
        </p:spPr>
        <p:txBody>
          <a:bodyPr anchorCtr="0" anchor="ctr" bIns="32500" lIns="65025" spcFirstLastPara="1" rIns="65025" wrap="square" tIns="325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85" name="Google Shape;285;g30edce17440_0_115"/>
          <p:cNvSpPr/>
          <p:nvPr/>
        </p:nvSpPr>
        <p:spPr>
          <a:xfrm rot="-991495">
            <a:off x="4626663" y="-36403"/>
            <a:ext cx="1444137" cy="1294587"/>
          </a:xfrm>
          <a:custGeom>
            <a:rect b="b" l="l" r="r" t="t"/>
            <a:pathLst>
              <a:path extrusionOk="0" h="747660" w="834029">
                <a:moveTo>
                  <a:pt x="389308" y="3286"/>
                </a:moveTo>
                <a:cubicBezTo>
                  <a:pt x="427617" y="-6979"/>
                  <a:pt x="466727" y="7505"/>
                  <a:pt x="489662" y="36938"/>
                </a:cubicBezTo>
                <a:lnTo>
                  <a:pt x="495679" y="49054"/>
                </a:lnTo>
                <a:lnTo>
                  <a:pt x="499119" y="47181"/>
                </a:lnTo>
                <a:lnTo>
                  <a:pt x="810823" y="584601"/>
                </a:lnTo>
                <a:lnTo>
                  <a:pt x="808713" y="586594"/>
                </a:lnTo>
                <a:lnTo>
                  <a:pt x="813828" y="591043"/>
                </a:lnTo>
                <a:cubicBezTo>
                  <a:pt x="821473" y="600854"/>
                  <a:pt x="827321" y="612326"/>
                  <a:pt x="830743" y="625096"/>
                </a:cubicBezTo>
                <a:cubicBezTo>
                  <a:pt x="844429" y="676175"/>
                  <a:pt x="814117" y="728677"/>
                  <a:pt x="763038" y="742364"/>
                </a:cubicBezTo>
                <a:lnTo>
                  <a:pt x="732018" y="744308"/>
                </a:lnTo>
                <a:lnTo>
                  <a:pt x="732086" y="747660"/>
                </a:lnTo>
                <a:lnTo>
                  <a:pt x="95078" y="747660"/>
                </a:lnTo>
                <a:lnTo>
                  <a:pt x="94883" y="741915"/>
                </a:lnTo>
                <a:lnTo>
                  <a:pt x="82607" y="742684"/>
                </a:lnTo>
                <a:cubicBezTo>
                  <a:pt x="45650" y="737538"/>
                  <a:pt x="13551" y="710911"/>
                  <a:pt x="3286" y="672601"/>
                </a:cubicBezTo>
                <a:cubicBezTo>
                  <a:pt x="-3557" y="647062"/>
                  <a:pt x="599" y="621166"/>
                  <a:pt x="12851" y="599945"/>
                </a:cubicBezTo>
                <a:lnTo>
                  <a:pt x="15134" y="597320"/>
                </a:lnTo>
                <a:lnTo>
                  <a:pt x="14216" y="596755"/>
                </a:lnTo>
                <a:lnTo>
                  <a:pt x="329149" y="53768"/>
                </a:lnTo>
                <a:lnTo>
                  <a:pt x="331168" y="47898"/>
                </a:lnTo>
                <a:lnTo>
                  <a:pt x="335326" y="43117"/>
                </a:lnTo>
                <a:lnTo>
                  <a:pt x="336345" y="41360"/>
                </a:lnTo>
                <a:lnTo>
                  <a:pt x="336717" y="41517"/>
                </a:lnTo>
                <a:lnTo>
                  <a:pt x="355255" y="20200"/>
                </a:lnTo>
                <a:cubicBezTo>
                  <a:pt x="365066" y="12555"/>
                  <a:pt x="376538" y="6708"/>
                  <a:pt x="389308" y="3286"/>
                </a:cubicBezTo>
                <a:close/>
              </a:path>
            </a:pathLst>
          </a:custGeom>
          <a:solidFill>
            <a:srgbClr val="6390BC">
              <a:alpha val="38820"/>
            </a:srgbClr>
          </a:solidFill>
          <a:ln>
            <a:noFill/>
          </a:ln>
        </p:spPr>
        <p:txBody>
          <a:bodyPr anchorCtr="0" anchor="ctr" bIns="32500" lIns="65025" spcFirstLastPara="1" rIns="65025" wrap="square" tIns="325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86" name="Google Shape;286;g30edce17440_0_115"/>
          <p:cNvSpPr/>
          <p:nvPr/>
        </p:nvSpPr>
        <p:spPr>
          <a:xfrm rot="10800000">
            <a:off x="5192703" y="-76687"/>
            <a:ext cx="1515848" cy="1358872"/>
          </a:xfrm>
          <a:custGeom>
            <a:rect b="b" l="l" r="r" t="t"/>
            <a:pathLst>
              <a:path extrusionOk="0" h="747660" w="834029">
                <a:moveTo>
                  <a:pt x="389308" y="3286"/>
                </a:moveTo>
                <a:cubicBezTo>
                  <a:pt x="427617" y="-6979"/>
                  <a:pt x="466727" y="7505"/>
                  <a:pt x="489662" y="36938"/>
                </a:cubicBezTo>
                <a:lnTo>
                  <a:pt x="495679" y="49054"/>
                </a:lnTo>
                <a:lnTo>
                  <a:pt x="499119" y="47181"/>
                </a:lnTo>
                <a:lnTo>
                  <a:pt x="810823" y="584601"/>
                </a:lnTo>
                <a:lnTo>
                  <a:pt x="808713" y="586594"/>
                </a:lnTo>
                <a:lnTo>
                  <a:pt x="813828" y="591043"/>
                </a:lnTo>
                <a:cubicBezTo>
                  <a:pt x="821473" y="600854"/>
                  <a:pt x="827321" y="612326"/>
                  <a:pt x="830743" y="625096"/>
                </a:cubicBezTo>
                <a:cubicBezTo>
                  <a:pt x="844429" y="676175"/>
                  <a:pt x="814117" y="728677"/>
                  <a:pt x="763038" y="742364"/>
                </a:cubicBezTo>
                <a:lnTo>
                  <a:pt x="732018" y="744308"/>
                </a:lnTo>
                <a:lnTo>
                  <a:pt x="732086" y="747660"/>
                </a:lnTo>
                <a:lnTo>
                  <a:pt x="95078" y="747660"/>
                </a:lnTo>
                <a:lnTo>
                  <a:pt x="94883" y="741915"/>
                </a:lnTo>
                <a:lnTo>
                  <a:pt x="82607" y="742684"/>
                </a:lnTo>
                <a:cubicBezTo>
                  <a:pt x="45650" y="737538"/>
                  <a:pt x="13551" y="710911"/>
                  <a:pt x="3286" y="672601"/>
                </a:cubicBezTo>
                <a:cubicBezTo>
                  <a:pt x="-3557" y="647062"/>
                  <a:pt x="599" y="621166"/>
                  <a:pt x="12851" y="599945"/>
                </a:cubicBezTo>
                <a:lnTo>
                  <a:pt x="15134" y="597320"/>
                </a:lnTo>
                <a:lnTo>
                  <a:pt x="14216" y="596755"/>
                </a:lnTo>
                <a:lnTo>
                  <a:pt x="329149" y="53768"/>
                </a:lnTo>
                <a:lnTo>
                  <a:pt x="331168" y="47898"/>
                </a:lnTo>
                <a:lnTo>
                  <a:pt x="335326" y="43117"/>
                </a:lnTo>
                <a:lnTo>
                  <a:pt x="336345" y="41360"/>
                </a:lnTo>
                <a:lnTo>
                  <a:pt x="336717" y="41517"/>
                </a:lnTo>
                <a:lnTo>
                  <a:pt x="355255" y="20200"/>
                </a:lnTo>
                <a:cubicBezTo>
                  <a:pt x="365066" y="12555"/>
                  <a:pt x="376538" y="6708"/>
                  <a:pt x="389308" y="3286"/>
                </a:cubicBezTo>
                <a:close/>
              </a:path>
            </a:pathLst>
          </a:custGeom>
          <a:noFill/>
          <a:ln cap="flat" cmpd="sng" w="12700">
            <a:solidFill>
              <a:schemeClr val="dk1"/>
            </a:solidFill>
            <a:prstDash val="solid"/>
            <a:miter lim="800000"/>
            <a:headEnd len="sm" w="sm" type="none"/>
            <a:tailEnd len="sm" w="sm" type="none"/>
          </a:ln>
        </p:spPr>
        <p:txBody>
          <a:bodyPr anchorCtr="0" anchor="ctr" bIns="32500" lIns="65025" spcFirstLastPara="1" rIns="65025" wrap="square" tIns="32500">
            <a:noAutofit/>
          </a:bodyPr>
          <a:lstStyle/>
          <a:p>
            <a:pPr indent="0" lvl="0" marL="0" marR="0" rtl="0" algn="ctr">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 name="Google Shape;287;g30edce17440_0_115"/>
          <p:cNvSpPr txBox="1"/>
          <p:nvPr/>
        </p:nvSpPr>
        <p:spPr>
          <a:xfrm>
            <a:off x="7995050" y="4747850"/>
            <a:ext cx="1018500" cy="188700"/>
          </a:xfrm>
          <a:prstGeom prst="rect">
            <a:avLst/>
          </a:prstGeom>
          <a:noFill/>
          <a:ln>
            <a:noFill/>
          </a:ln>
        </p:spPr>
        <p:txBody>
          <a:bodyPr anchorCtr="0" anchor="t" bIns="32500" lIns="65025" spcFirstLastPara="1" rIns="65025" wrap="square" tIns="32500">
            <a:spAutoFit/>
          </a:bodyPr>
          <a:lstStyle/>
          <a:p>
            <a:pPr indent="0" lvl="0" marL="0" marR="0" rtl="0" algn="r">
              <a:lnSpc>
                <a:spcPct val="140000"/>
              </a:lnSpc>
              <a:spcBef>
                <a:spcPts val="0"/>
              </a:spcBef>
              <a:spcAft>
                <a:spcPts val="0"/>
              </a:spcAft>
              <a:buNone/>
            </a:pPr>
            <a:r>
              <a:rPr lang="zh-CN" sz="800">
                <a:solidFill>
                  <a:srgbClr val="D8D8D8"/>
                </a:solidFill>
              </a:rPr>
              <a:t>October 31</a:t>
            </a:r>
            <a:r>
              <a:rPr baseline="30000" lang="zh-CN" sz="800">
                <a:solidFill>
                  <a:srgbClr val="D8D8D8"/>
                </a:solidFill>
              </a:rPr>
              <a:t>st</a:t>
            </a:r>
            <a:r>
              <a:rPr lang="zh-CN" sz="800">
                <a:solidFill>
                  <a:srgbClr val="D8D8D8"/>
                </a:solidFill>
              </a:rPr>
              <a:t>, 2024</a:t>
            </a:r>
            <a:endParaRPr sz="800">
              <a:solidFill>
                <a:srgbClr val="D8D8D8"/>
              </a:solidFill>
            </a:endParaRPr>
          </a:p>
        </p:txBody>
      </p:sp>
      <p:pic>
        <p:nvPicPr>
          <p:cNvPr id="288" name="Google Shape;288;g30edce17440_0_115"/>
          <p:cNvPicPr preferRelativeResize="0"/>
          <p:nvPr/>
        </p:nvPicPr>
        <p:blipFill>
          <a:blip r:embed="rId5">
            <a:alphaModFix/>
          </a:blip>
          <a:stretch>
            <a:fillRect/>
          </a:stretch>
        </p:blipFill>
        <p:spPr>
          <a:xfrm>
            <a:off x="5592700" y="1233700"/>
            <a:ext cx="4349124" cy="2931101"/>
          </a:xfrm>
          <a:prstGeom prst="rect">
            <a:avLst/>
          </a:prstGeom>
          <a:noFill/>
          <a:ln>
            <a:noFill/>
          </a:ln>
        </p:spPr>
      </p:pic>
      <p:sp>
        <p:nvSpPr>
          <p:cNvPr id="289" name="Google Shape;289;g30edce17440_0_115"/>
          <p:cNvSpPr txBox="1"/>
          <p:nvPr/>
        </p:nvSpPr>
        <p:spPr>
          <a:xfrm>
            <a:off x="5557225" y="4195225"/>
            <a:ext cx="2179200" cy="127200"/>
          </a:xfrm>
          <a:prstGeom prst="rect">
            <a:avLst/>
          </a:prstGeom>
          <a:noFill/>
          <a:ln>
            <a:noFill/>
          </a:ln>
        </p:spPr>
        <p:txBody>
          <a:bodyPr anchorCtr="0" anchor="t" bIns="32500" lIns="65025" spcFirstLastPara="1" rIns="65025" wrap="square" tIns="32500">
            <a:spAutoFit/>
          </a:bodyPr>
          <a:lstStyle/>
          <a:p>
            <a:pPr indent="0" lvl="0" marL="0" rtl="0" algn="just">
              <a:lnSpc>
                <a:spcPct val="140000"/>
              </a:lnSpc>
              <a:spcBef>
                <a:spcPts val="0"/>
              </a:spcBef>
              <a:spcAft>
                <a:spcPts val="0"/>
              </a:spcAft>
              <a:buSzPts val="1100"/>
              <a:buNone/>
            </a:pPr>
            <a:r>
              <a:rPr i="1" lang="zh-CN" sz="400">
                <a:solidFill>
                  <a:srgbClr val="7F7F7F"/>
                </a:solidFill>
              </a:rPr>
              <a:t>Note: </a:t>
            </a:r>
            <a:r>
              <a:rPr lang="zh-CN" sz="400">
                <a:solidFill>
                  <a:srgbClr val="7F7F7F"/>
                </a:solidFill>
              </a:rPr>
              <a:t>Image adapted from “How Options Traders Played Apple Stock Before Big Event”.</a:t>
            </a:r>
            <a:endParaRPr sz="400">
              <a:solidFill>
                <a:srgbClr val="7F7F7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g30fc6fb429c_0_30"/>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99" name="Google Shape;399;g30fc6fb429c_0_30"/>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400" name="Google Shape;400;g30fc6fb429c_0_30"/>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0000"/>
              </a:buClr>
              <a:buFont typeface="Arial"/>
              <a:buNone/>
            </a:pPr>
            <a:r>
              <a:rPr b="1" lang="zh-CN" sz="1700">
                <a:solidFill>
                  <a:srgbClr val="A5A5A5"/>
                </a:solidFill>
              </a:rPr>
              <a:t>Exploratory Data Analysis</a:t>
            </a:r>
            <a:endParaRPr b="1" sz="1700">
              <a:solidFill>
                <a:srgbClr val="A5A5A5"/>
              </a:solidFill>
              <a:latin typeface="Arial"/>
              <a:ea typeface="Arial"/>
              <a:cs typeface="Arial"/>
              <a:sym typeface="Arial"/>
            </a:endParaRPr>
          </a:p>
        </p:txBody>
      </p:sp>
      <p:pic>
        <p:nvPicPr>
          <p:cNvPr id="401" name="Google Shape;401;g30fc6fb429c_0_30"/>
          <p:cNvPicPr preferRelativeResize="0"/>
          <p:nvPr/>
        </p:nvPicPr>
        <p:blipFill>
          <a:blip r:embed="rId4">
            <a:alphaModFix/>
          </a:blip>
          <a:stretch>
            <a:fillRect/>
          </a:stretch>
        </p:blipFill>
        <p:spPr>
          <a:xfrm>
            <a:off x="2239562" y="917875"/>
            <a:ext cx="3936649" cy="3936649"/>
          </a:xfrm>
          <a:prstGeom prst="rect">
            <a:avLst/>
          </a:prstGeom>
          <a:noFill/>
          <a:ln>
            <a:noFill/>
          </a:ln>
        </p:spPr>
      </p:pic>
      <p:sp>
        <p:nvSpPr>
          <p:cNvPr id="402" name="Google Shape;402;g30fc6fb429c_0_30"/>
          <p:cNvSpPr/>
          <p:nvPr/>
        </p:nvSpPr>
        <p:spPr>
          <a:xfrm>
            <a:off x="3236338" y="1755125"/>
            <a:ext cx="572700" cy="724800"/>
          </a:xfrm>
          <a:prstGeom prst="ellipse">
            <a:avLst/>
          </a:prstGeom>
          <a:no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3" name="Google Shape;403;g30fc6fb429c_0_30"/>
          <p:cNvSpPr/>
          <p:nvPr/>
        </p:nvSpPr>
        <p:spPr>
          <a:xfrm>
            <a:off x="4285638" y="3374050"/>
            <a:ext cx="572700" cy="724800"/>
          </a:xfrm>
          <a:prstGeom prst="ellipse">
            <a:avLst/>
          </a:prstGeom>
          <a:no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4" name="Google Shape;404;g30fc6fb429c_0_30"/>
          <p:cNvSpPr/>
          <p:nvPr/>
        </p:nvSpPr>
        <p:spPr>
          <a:xfrm>
            <a:off x="2319013" y="4244500"/>
            <a:ext cx="861600" cy="584700"/>
          </a:xfrm>
          <a:prstGeom prst="ellipse">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5" name="Google Shape;405;g30fc6fb429c_0_30"/>
          <p:cNvSpPr/>
          <p:nvPr/>
        </p:nvSpPr>
        <p:spPr>
          <a:xfrm>
            <a:off x="3328013" y="2689213"/>
            <a:ext cx="861600" cy="584700"/>
          </a:xfrm>
          <a:prstGeom prst="ellipse">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6" name="Google Shape;406;g30fc6fb429c_0_30"/>
          <p:cNvSpPr/>
          <p:nvPr/>
        </p:nvSpPr>
        <p:spPr>
          <a:xfrm rot="-2902422">
            <a:off x="6004042" y="3688431"/>
            <a:ext cx="591176" cy="96042"/>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7" name="Google Shape;407;g30fc6fb429c_0_30"/>
          <p:cNvSpPr/>
          <p:nvPr/>
        </p:nvSpPr>
        <p:spPr>
          <a:xfrm rot="2704936">
            <a:off x="6054847" y="2644314"/>
            <a:ext cx="591000" cy="9630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8" name="Google Shape;408;g30fc6fb429c_0_30"/>
          <p:cNvSpPr txBox="1"/>
          <p:nvPr/>
        </p:nvSpPr>
        <p:spPr>
          <a:xfrm>
            <a:off x="980763" y="4244500"/>
            <a:ext cx="10899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latin typeface="Calibri"/>
                <a:ea typeface="Calibri"/>
                <a:cs typeface="Calibri"/>
                <a:sym typeface="Calibri"/>
              </a:rPr>
              <a:t>Non-normal distribution </a:t>
            </a:r>
            <a:endParaRPr>
              <a:solidFill>
                <a:schemeClr val="dk1"/>
              </a:solidFill>
              <a:latin typeface="Calibri"/>
              <a:ea typeface="Calibri"/>
              <a:cs typeface="Calibri"/>
              <a:sym typeface="Calibri"/>
            </a:endParaRPr>
          </a:p>
        </p:txBody>
      </p:sp>
      <p:sp>
        <p:nvSpPr>
          <p:cNvPr id="409" name="Google Shape;409;g30fc6fb429c_0_30"/>
          <p:cNvSpPr txBox="1"/>
          <p:nvPr/>
        </p:nvSpPr>
        <p:spPr>
          <a:xfrm>
            <a:off x="6531813" y="3011963"/>
            <a:ext cx="14304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latin typeface="Calibri"/>
                <a:ea typeface="Calibri"/>
                <a:cs typeface="Calibri"/>
                <a:sym typeface="Calibri"/>
              </a:rPr>
              <a:t>Exponential span</a:t>
            </a:r>
            <a:endParaRPr>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g30fc6fb429c_0_21"/>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416" name="Google Shape;416;g30fc6fb429c_0_21"/>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417" name="Google Shape;417;g30fc6fb429c_0_21"/>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0000"/>
              </a:buClr>
              <a:buFont typeface="Arial"/>
              <a:buNone/>
            </a:pPr>
            <a:r>
              <a:rPr b="1" lang="zh-CN" sz="1700">
                <a:solidFill>
                  <a:srgbClr val="A5A5A5"/>
                </a:solidFill>
              </a:rPr>
              <a:t>Exploratory Data Analysis</a:t>
            </a:r>
            <a:endParaRPr b="1" sz="1700">
              <a:solidFill>
                <a:srgbClr val="A5A5A5"/>
              </a:solidFill>
              <a:latin typeface="Arial"/>
              <a:ea typeface="Arial"/>
              <a:cs typeface="Arial"/>
              <a:sym typeface="Arial"/>
            </a:endParaRPr>
          </a:p>
        </p:txBody>
      </p:sp>
      <p:pic>
        <p:nvPicPr>
          <p:cNvPr id="418" name="Google Shape;418;g30fc6fb429c_0_21"/>
          <p:cNvPicPr preferRelativeResize="0"/>
          <p:nvPr/>
        </p:nvPicPr>
        <p:blipFill>
          <a:blip r:embed="rId4">
            <a:alphaModFix/>
          </a:blip>
          <a:stretch>
            <a:fillRect/>
          </a:stretch>
        </p:blipFill>
        <p:spPr>
          <a:xfrm>
            <a:off x="433500" y="777275"/>
            <a:ext cx="3968800" cy="4241900"/>
          </a:xfrm>
          <a:prstGeom prst="rect">
            <a:avLst/>
          </a:prstGeom>
          <a:noFill/>
          <a:ln>
            <a:noFill/>
          </a:ln>
        </p:spPr>
      </p:pic>
      <p:sp>
        <p:nvSpPr>
          <p:cNvPr id="419" name="Google Shape;419;g30fc6fb429c_0_21"/>
          <p:cNvSpPr/>
          <p:nvPr/>
        </p:nvSpPr>
        <p:spPr>
          <a:xfrm>
            <a:off x="1025850" y="1097125"/>
            <a:ext cx="182400" cy="12216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latin typeface="Calibri"/>
              <a:ea typeface="Calibri"/>
              <a:cs typeface="Calibri"/>
              <a:sym typeface="Calibri"/>
            </a:endParaRPr>
          </a:p>
        </p:txBody>
      </p:sp>
      <p:pic>
        <p:nvPicPr>
          <p:cNvPr id="420" name="Google Shape;420;g30fc6fb429c_0_21"/>
          <p:cNvPicPr preferRelativeResize="0"/>
          <p:nvPr/>
        </p:nvPicPr>
        <p:blipFill>
          <a:blip r:embed="rId5">
            <a:alphaModFix/>
          </a:blip>
          <a:stretch>
            <a:fillRect/>
          </a:stretch>
        </p:blipFill>
        <p:spPr>
          <a:xfrm>
            <a:off x="5311188" y="746138"/>
            <a:ext cx="3336113" cy="2076225"/>
          </a:xfrm>
          <a:prstGeom prst="rect">
            <a:avLst/>
          </a:prstGeom>
          <a:noFill/>
          <a:ln>
            <a:noFill/>
          </a:ln>
        </p:spPr>
      </p:pic>
      <p:pic>
        <p:nvPicPr>
          <p:cNvPr id="421" name="Google Shape;421;g30fc6fb429c_0_21"/>
          <p:cNvPicPr preferRelativeResize="0"/>
          <p:nvPr/>
        </p:nvPicPr>
        <p:blipFill>
          <a:blip r:embed="rId6">
            <a:alphaModFix/>
          </a:blip>
          <a:stretch>
            <a:fillRect/>
          </a:stretch>
        </p:blipFill>
        <p:spPr>
          <a:xfrm>
            <a:off x="5314963" y="2942949"/>
            <a:ext cx="3328550" cy="2076225"/>
          </a:xfrm>
          <a:prstGeom prst="rect">
            <a:avLst/>
          </a:prstGeom>
          <a:noFill/>
          <a:ln>
            <a:noFill/>
          </a:ln>
        </p:spPr>
      </p:pic>
      <p:sp>
        <p:nvSpPr>
          <p:cNvPr id="422" name="Google Shape;422;g30fc6fb429c_0_21"/>
          <p:cNvSpPr/>
          <p:nvPr/>
        </p:nvSpPr>
        <p:spPr>
          <a:xfrm rot="-5400000">
            <a:off x="5636400" y="4061000"/>
            <a:ext cx="317400" cy="363000"/>
          </a:xfrm>
          <a:prstGeom prst="rightArrow">
            <a:avLst>
              <a:gd fmla="val 50000" name="adj1"/>
              <a:gd fmla="val 50000" name="adj2"/>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g30fbaebad42_1_4"/>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429" name="Google Shape;429;g30fbaebad42_1_4"/>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grpSp>
        <p:nvGrpSpPr>
          <p:cNvPr id="430" name="Google Shape;430;g30fbaebad42_1_4"/>
          <p:cNvGrpSpPr/>
          <p:nvPr/>
        </p:nvGrpSpPr>
        <p:grpSpPr>
          <a:xfrm>
            <a:off x="771125" y="1081669"/>
            <a:ext cx="6940200" cy="3039182"/>
            <a:chOff x="760900" y="1237414"/>
            <a:chExt cx="6940200" cy="2604046"/>
          </a:xfrm>
        </p:grpSpPr>
        <p:sp>
          <p:nvSpPr>
            <p:cNvPr id="431" name="Google Shape;431;g30fbaebad42_1_4"/>
            <p:cNvSpPr/>
            <p:nvPr/>
          </p:nvSpPr>
          <p:spPr>
            <a:xfrm>
              <a:off x="760900" y="1237414"/>
              <a:ext cx="6940200" cy="494100"/>
            </a:xfrm>
            <a:prstGeom prst="rect">
              <a:avLst/>
            </a:prstGeom>
            <a:noFill/>
            <a:ln>
              <a:noFill/>
            </a:ln>
          </p:spPr>
          <p:txBody>
            <a:bodyPr anchorCtr="0" anchor="ctr" bIns="0" lIns="0" spcFirstLastPara="1" rIns="0" wrap="square" tIns="0">
              <a:noAutofit/>
            </a:bodyPr>
            <a:lstStyle/>
            <a:p>
              <a:pPr indent="-330200" lvl="0" marL="457200" marR="0" rtl="0" algn="l">
                <a:lnSpc>
                  <a:spcPct val="120000"/>
                </a:lnSpc>
                <a:spcBef>
                  <a:spcPts val="0"/>
                </a:spcBef>
                <a:spcAft>
                  <a:spcPts val="0"/>
                </a:spcAft>
                <a:buClr>
                  <a:srgbClr val="595959"/>
                </a:buClr>
                <a:buSzPts val="1600"/>
                <a:buChar char="●"/>
              </a:pPr>
              <a:r>
                <a:rPr b="1" lang="zh-CN" sz="1600">
                  <a:solidFill>
                    <a:srgbClr val="595959"/>
                  </a:solidFill>
                </a:rPr>
                <a:t>Removed Variables</a:t>
              </a:r>
              <a:r>
                <a:rPr lang="zh-CN" sz="1600">
                  <a:solidFill>
                    <a:srgbClr val="595959"/>
                  </a:solidFill>
                </a:rPr>
                <a:t>:</a:t>
              </a:r>
              <a:endParaRPr sz="1600">
                <a:solidFill>
                  <a:srgbClr val="595959"/>
                </a:solidFill>
              </a:endParaRPr>
            </a:p>
            <a:p>
              <a:pPr indent="0" lvl="0" marL="457200" marR="0" rtl="0" algn="l">
                <a:lnSpc>
                  <a:spcPct val="120000"/>
                </a:lnSpc>
                <a:spcBef>
                  <a:spcPts val="0"/>
                </a:spcBef>
                <a:spcAft>
                  <a:spcPts val="0"/>
                </a:spcAft>
                <a:buNone/>
              </a:pPr>
              <a:r>
                <a:rPr lang="zh-CN" sz="1600">
                  <a:solidFill>
                    <a:srgbClr val="595959"/>
                  </a:solidFill>
                </a:rPr>
                <a:t>Raw values ​​&amp; variables with correlation &gt; 0.95</a:t>
              </a:r>
              <a:endParaRPr>
                <a:solidFill>
                  <a:srgbClr val="A5A5A5"/>
                </a:solidFill>
                <a:latin typeface="Arial"/>
                <a:ea typeface="Arial"/>
                <a:cs typeface="Arial"/>
                <a:sym typeface="Arial"/>
              </a:endParaRPr>
            </a:p>
          </p:txBody>
        </p:sp>
        <p:sp>
          <p:nvSpPr>
            <p:cNvPr id="432" name="Google Shape;432;g30fbaebad42_1_4"/>
            <p:cNvSpPr/>
            <p:nvPr/>
          </p:nvSpPr>
          <p:spPr>
            <a:xfrm>
              <a:off x="760900" y="1846520"/>
              <a:ext cx="6940200" cy="621000"/>
            </a:xfrm>
            <a:prstGeom prst="rect">
              <a:avLst/>
            </a:prstGeom>
            <a:noFill/>
            <a:ln>
              <a:noFill/>
            </a:ln>
          </p:spPr>
          <p:txBody>
            <a:bodyPr anchorCtr="0" anchor="ctr" bIns="0" lIns="0" spcFirstLastPara="1" rIns="0" wrap="square" tIns="0">
              <a:noAutofit/>
            </a:bodyPr>
            <a:lstStyle/>
            <a:p>
              <a:pPr indent="-330200" lvl="0" marL="457200" marR="0" rtl="0" algn="l">
                <a:lnSpc>
                  <a:spcPct val="120000"/>
                </a:lnSpc>
                <a:spcBef>
                  <a:spcPts val="0"/>
                </a:spcBef>
                <a:spcAft>
                  <a:spcPts val="0"/>
                </a:spcAft>
                <a:buClr>
                  <a:srgbClr val="595959"/>
                </a:buClr>
                <a:buSzPts val="1600"/>
                <a:buChar char="●"/>
              </a:pPr>
              <a:r>
                <a:rPr b="1" lang="zh-CN" sz="1600">
                  <a:solidFill>
                    <a:srgbClr val="595959"/>
                  </a:solidFill>
                </a:rPr>
                <a:t>Add</a:t>
              </a:r>
              <a:r>
                <a:rPr b="1" lang="zh-CN" sz="1600">
                  <a:solidFill>
                    <a:srgbClr val="595959"/>
                  </a:solidFill>
                </a:rPr>
                <a:t>ed Time-based Variables</a:t>
              </a:r>
              <a:r>
                <a:rPr lang="zh-CN" sz="1600">
                  <a:solidFill>
                    <a:srgbClr val="595959"/>
                  </a:solidFill>
                </a:rPr>
                <a:t>: </a:t>
              </a:r>
              <a:endParaRPr sz="1600">
                <a:solidFill>
                  <a:srgbClr val="595959"/>
                </a:solidFill>
              </a:endParaRPr>
            </a:p>
            <a:p>
              <a:pPr indent="0" lvl="0" marL="457200" marR="0" rtl="0" algn="l">
                <a:lnSpc>
                  <a:spcPct val="120000"/>
                </a:lnSpc>
                <a:spcBef>
                  <a:spcPts val="0"/>
                </a:spcBef>
                <a:spcAft>
                  <a:spcPts val="0"/>
                </a:spcAft>
                <a:buNone/>
              </a:pPr>
              <a:r>
                <a:rPr lang="zh-CN" sz="1600">
                  <a:solidFill>
                    <a:srgbClr val="595959"/>
                  </a:solidFill>
                </a:rPr>
                <a:t>Hour_sin, Hour_cos, DayOfWeek_sin, DayOfWeek_cos</a:t>
              </a:r>
              <a:endParaRPr>
                <a:solidFill>
                  <a:srgbClr val="A5A5A5"/>
                </a:solidFill>
                <a:latin typeface="Arial"/>
                <a:ea typeface="Arial"/>
                <a:cs typeface="Arial"/>
                <a:sym typeface="Arial"/>
              </a:endParaRPr>
            </a:p>
          </p:txBody>
        </p:sp>
        <p:sp>
          <p:nvSpPr>
            <p:cNvPr id="433" name="Google Shape;433;g30fbaebad42_1_4"/>
            <p:cNvSpPr/>
            <p:nvPr/>
          </p:nvSpPr>
          <p:spPr>
            <a:xfrm>
              <a:off x="760900" y="2415560"/>
              <a:ext cx="6940200" cy="14259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Clr>
                  <a:srgbClr val="595959"/>
                </a:buClr>
                <a:buSzPts val="1600"/>
                <a:buChar char="●"/>
              </a:pPr>
              <a:r>
                <a:rPr b="1" lang="zh-CN" sz="1600">
                  <a:solidFill>
                    <a:srgbClr val="595959"/>
                  </a:solidFill>
                </a:rPr>
                <a:t>Final Variables:</a:t>
              </a:r>
              <a:endParaRPr b="1" sz="1600">
                <a:solidFill>
                  <a:srgbClr val="595959"/>
                </a:solidFill>
              </a:endParaRPr>
            </a:p>
            <a:p>
              <a:pPr indent="0" lvl="0" marL="457200" rtl="0" algn="l">
                <a:lnSpc>
                  <a:spcPct val="120000"/>
                </a:lnSpc>
                <a:spcBef>
                  <a:spcPts val="0"/>
                </a:spcBef>
                <a:spcAft>
                  <a:spcPts val="0"/>
                </a:spcAft>
                <a:buNone/>
              </a:pPr>
              <a:r>
                <a:rPr lang="zh-CN" sz="1600">
                  <a:solidFill>
                    <a:srgbClr val="595959"/>
                  </a:solidFill>
                </a:rPr>
                <a:t>'NASDAQ_close', 'XLK_close', 'TSMC_close', 'VIX_close', 'IRX_close', 'RSI', 'ADX', 'ATR', 'BB_width', 'VWAP', 'IMI', 'Hour_sin', 'Hour_cos', 'DayOfWeek_sin', 'DayOfWeek_cos'</a:t>
              </a:r>
              <a:endParaRPr>
                <a:solidFill>
                  <a:srgbClr val="A5A5A5"/>
                </a:solidFill>
                <a:latin typeface="Arial"/>
                <a:ea typeface="Arial"/>
                <a:cs typeface="Arial"/>
                <a:sym typeface="Arial"/>
              </a:endParaRPr>
            </a:p>
          </p:txBody>
        </p:sp>
      </p:grpSp>
      <p:sp>
        <p:nvSpPr>
          <p:cNvPr id="434" name="Google Shape;434;g30fbaebad42_1_4"/>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0000"/>
              </a:buClr>
              <a:buFont typeface="Arial"/>
              <a:buNone/>
            </a:pPr>
            <a:r>
              <a:rPr b="1" lang="zh-CN" sz="1700">
                <a:solidFill>
                  <a:srgbClr val="A5A5A5"/>
                </a:solidFill>
              </a:rPr>
              <a:t>Data Processing</a:t>
            </a:r>
            <a:endParaRPr b="1" sz="1700">
              <a:solidFill>
                <a:srgbClr val="A5A5A5"/>
              </a:solidFill>
              <a:latin typeface="Arial"/>
              <a:ea typeface="Arial"/>
              <a:cs typeface="Arial"/>
              <a:sym typeface="Arial"/>
            </a:endParaRPr>
          </a:p>
        </p:txBody>
      </p:sp>
      <p:sp>
        <p:nvSpPr>
          <p:cNvPr id="435" name="Google Shape;435;g30fbaebad42_1_4"/>
          <p:cNvSpPr/>
          <p:nvPr/>
        </p:nvSpPr>
        <p:spPr>
          <a:xfrm>
            <a:off x="771125" y="3986050"/>
            <a:ext cx="2651700" cy="7248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Clr>
                <a:srgbClr val="595959"/>
              </a:buClr>
              <a:buSzPts val="1600"/>
              <a:buChar char="●"/>
            </a:pPr>
            <a:r>
              <a:rPr b="1" lang="zh-CN" sz="1600">
                <a:solidFill>
                  <a:srgbClr val="595959"/>
                </a:solidFill>
              </a:rPr>
              <a:t>Scaling: </a:t>
            </a:r>
            <a:endParaRPr b="1" sz="1600">
              <a:solidFill>
                <a:srgbClr val="595959"/>
              </a:solidFill>
            </a:endParaRPr>
          </a:p>
          <a:p>
            <a:pPr indent="457200" lvl="0" marL="0" rtl="0" algn="l">
              <a:lnSpc>
                <a:spcPct val="120000"/>
              </a:lnSpc>
              <a:spcBef>
                <a:spcPts val="0"/>
              </a:spcBef>
              <a:spcAft>
                <a:spcPts val="0"/>
              </a:spcAft>
              <a:buNone/>
            </a:pPr>
            <a:r>
              <a:rPr lang="zh-CN" sz="1600">
                <a:solidFill>
                  <a:srgbClr val="595959"/>
                </a:solidFill>
              </a:rPr>
              <a:t>RobustScaler</a:t>
            </a:r>
            <a:endParaRPr sz="1600">
              <a:solidFill>
                <a:srgbClr val="595959"/>
              </a:solidFill>
            </a:endParaRPr>
          </a:p>
        </p:txBody>
      </p:sp>
      <p:sp>
        <p:nvSpPr>
          <p:cNvPr id="436" name="Google Shape;436;g30fbaebad42_1_4"/>
          <p:cNvSpPr/>
          <p:nvPr/>
        </p:nvSpPr>
        <p:spPr>
          <a:xfrm>
            <a:off x="4243625" y="3986050"/>
            <a:ext cx="4041600" cy="7248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Clr>
                <a:srgbClr val="595959"/>
              </a:buClr>
              <a:buSzPts val="1600"/>
              <a:buChar char="●"/>
            </a:pPr>
            <a:r>
              <a:rPr b="1" lang="zh-CN" sz="1600">
                <a:solidFill>
                  <a:srgbClr val="595959"/>
                </a:solidFill>
              </a:rPr>
              <a:t>Validation</a:t>
            </a:r>
            <a:r>
              <a:rPr b="1" lang="zh-CN" sz="1600">
                <a:solidFill>
                  <a:srgbClr val="595959"/>
                </a:solidFill>
              </a:rPr>
              <a:t>: </a:t>
            </a:r>
            <a:endParaRPr b="1" sz="1600">
              <a:solidFill>
                <a:srgbClr val="595959"/>
              </a:solidFill>
            </a:endParaRPr>
          </a:p>
          <a:p>
            <a:pPr indent="457200" lvl="0" marL="0" rtl="0" algn="l">
              <a:lnSpc>
                <a:spcPct val="120000"/>
              </a:lnSpc>
              <a:spcBef>
                <a:spcPts val="0"/>
              </a:spcBef>
              <a:spcAft>
                <a:spcPts val="0"/>
              </a:spcAft>
              <a:buNone/>
            </a:pPr>
            <a:r>
              <a:rPr lang="zh-CN" sz="1600">
                <a:solidFill>
                  <a:srgbClr val="595959"/>
                </a:solidFill>
              </a:rPr>
              <a:t>Most recent 10% of training set</a:t>
            </a:r>
            <a:endParaRPr sz="1600">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442" name="Google Shape;442;p13"/>
          <p:cNvSpPr txBox="1"/>
          <p:nvPr/>
        </p:nvSpPr>
        <p:spPr>
          <a:xfrm>
            <a:off x="2863810" y="1734080"/>
            <a:ext cx="34164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3700">
                <a:solidFill>
                  <a:srgbClr val="595959"/>
                </a:solidFill>
                <a:latin typeface="Arial"/>
                <a:ea typeface="Arial"/>
                <a:cs typeface="Arial"/>
                <a:sym typeface="Arial"/>
              </a:rPr>
              <a:t>03</a:t>
            </a:r>
            <a:r>
              <a:rPr lang="zh-CN" sz="1900">
                <a:solidFill>
                  <a:srgbClr val="595959"/>
                </a:solidFill>
                <a:latin typeface="Arial"/>
                <a:ea typeface="Arial"/>
                <a:cs typeface="Arial"/>
                <a:sym typeface="Arial"/>
              </a:rPr>
              <a:t> </a:t>
            </a:r>
            <a:r>
              <a:rPr lang="zh-CN" sz="1600">
                <a:solidFill>
                  <a:srgbClr val="595959"/>
                </a:solidFill>
                <a:latin typeface="Arial"/>
                <a:ea typeface="Arial"/>
                <a:cs typeface="Arial"/>
                <a:sym typeface="Arial"/>
              </a:rPr>
              <a:t> </a:t>
            </a:r>
            <a:r>
              <a:rPr lang="zh-CN" sz="2900">
                <a:solidFill>
                  <a:srgbClr val="595959"/>
                </a:solidFill>
              </a:rPr>
              <a:t>Models</a:t>
            </a:r>
            <a:endParaRPr sz="2900">
              <a:solidFill>
                <a:srgbClr val="595959"/>
              </a:solidFill>
              <a:latin typeface="Arial"/>
              <a:ea typeface="Arial"/>
              <a:cs typeface="Arial"/>
              <a:sym typeface="Arial"/>
            </a:endParaRPr>
          </a:p>
          <a:p>
            <a:pPr indent="0" lvl="0" marL="0" marR="0" rtl="0" algn="ctr">
              <a:spcBef>
                <a:spcPts val="0"/>
              </a:spcBef>
              <a:spcAft>
                <a:spcPts val="0"/>
              </a:spcAft>
              <a:buNone/>
            </a:pPr>
            <a:r>
              <a:t/>
            </a:r>
            <a:endParaRPr sz="1000">
              <a:solidFill>
                <a:srgbClr val="A5A5A5"/>
              </a:solidFill>
            </a:endParaRPr>
          </a:p>
          <a:p>
            <a:pPr indent="0" lvl="0" marL="0" marR="0" rtl="0" algn="ctr">
              <a:spcBef>
                <a:spcPts val="0"/>
              </a:spcBef>
              <a:spcAft>
                <a:spcPts val="0"/>
              </a:spcAft>
              <a:buNone/>
            </a:pPr>
            <a:r>
              <a:rPr lang="zh-CN" sz="1000">
                <a:solidFill>
                  <a:srgbClr val="A5A5A5"/>
                </a:solidFill>
              </a:rPr>
              <a:t>ARIMA, LSTM, MoE</a:t>
            </a:r>
            <a:endParaRPr sz="1000">
              <a:solidFill>
                <a:srgbClr val="A5A5A5"/>
              </a:solidFill>
              <a:latin typeface="Arial"/>
              <a:ea typeface="Arial"/>
              <a:cs typeface="Arial"/>
              <a:sym typeface="Arial"/>
            </a:endParaRPr>
          </a:p>
          <a:p>
            <a:pPr indent="0" lvl="0" marL="0" marR="0" rtl="0" algn="ctr">
              <a:spcBef>
                <a:spcPts val="0"/>
              </a:spcBef>
              <a:spcAft>
                <a:spcPts val="0"/>
              </a:spcAft>
              <a:buNone/>
            </a:pPr>
            <a:r>
              <a:t/>
            </a:r>
            <a:endParaRPr sz="900">
              <a:solidFill>
                <a:srgbClr val="7F7F7F"/>
              </a:solidFill>
              <a:latin typeface="Arial"/>
              <a:ea typeface="Arial"/>
              <a:cs typeface="Arial"/>
              <a:sym typeface="Arial"/>
            </a:endParaRPr>
          </a:p>
        </p:txBody>
      </p:sp>
      <p:sp>
        <p:nvSpPr>
          <p:cNvPr id="443" name="Google Shape;443;p13"/>
          <p:cNvSpPr/>
          <p:nvPr/>
        </p:nvSpPr>
        <p:spPr>
          <a:xfrm flipH="1" rot="10800000">
            <a:off x="-703197" y="3938154"/>
            <a:ext cx="3986723" cy="944289"/>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4" name="Google Shape;444;p13"/>
          <p:cNvSpPr/>
          <p:nvPr/>
        </p:nvSpPr>
        <p:spPr>
          <a:xfrm flipH="1" rot="10800000">
            <a:off x="-1454806" y="3466009"/>
            <a:ext cx="3986723" cy="944289"/>
          </a:xfrm>
          <a:prstGeom prst="parallelogram">
            <a:avLst>
              <a:gd fmla="val 72317" name="adj"/>
            </a:avLst>
          </a:prstGeom>
          <a:solidFill>
            <a:schemeClr val="dk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5" name="Google Shape;445;p13"/>
          <p:cNvSpPr/>
          <p:nvPr/>
        </p:nvSpPr>
        <p:spPr>
          <a:xfrm flipH="1" rot="10800000">
            <a:off x="1937982" y="4681181"/>
            <a:ext cx="7451678" cy="201261"/>
          </a:xfrm>
          <a:prstGeom prst="parallelogram">
            <a:avLst>
              <a:gd fmla="val 72317" name="adj"/>
            </a:avLst>
          </a:prstGeom>
          <a:solidFill>
            <a:schemeClr val="dk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6" name="Google Shape;446;p13"/>
          <p:cNvSpPr/>
          <p:nvPr/>
        </p:nvSpPr>
        <p:spPr>
          <a:xfrm>
            <a:off x="4926842" y="0"/>
            <a:ext cx="4873039" cy="859809"/>
          </a:xfrm>
          <a:prstGeom prst="parallelogram">
            <a:avLst>
              <a:gd fmla="val 72317" name="adj"/>
            </a:avLst>
          </a:prstGeom>
          <a:solidFill>
            <a:schemeClr val="dk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7" name="Google Shape;447;p13"/>
          <p:cNvSpPr/>
          <p:nvPr/>
        </p:nvSpPr>
        <p:spPr>
          <a:xfrm>
            <a:off x="5846475" y="606300"/>
            <a:ext cx="3416400" cy="163200"/>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448" name="Google Shape;448;p13"/>
          <p:cNvPicPr preferRelativeResize="0"/>
          <p:nvPr/>
        </p:nvPicPr>
        <p:blipFill>
          <a:blip r:embed="rId3">
            <a:alphaModFix/>
          </a:blip>
          <a:stretch>
            <a:fillRect/>
          </a:stretch>
        </p:blipFill>
        <p:spPr>
          <a:xfrm>
            <a:off x="7817650" y="183300"/>
            <a:ext cx="1050849" cy="31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20"/>
          <p:cNvGrpSpPr/>
          <p:nvPr/>
        </p:nvGrpSpPr>
        <p:grpSpPr>
          <a:xfrm>
            <a:off x="1612660" y="763820"/>
            <a:ext cx="1917053" cy="4148571"/>
            <a:chOff x="-3" y="0"/>
            <a:chExt cx="2556753" cy="5530690"/>
          </a:xfrm>
        </p:grpSpPr>
        <p:grpSp>
          <p:nvGrpSpPr>
            <p:cNvPr id="454" name="Google Shape;454;p20"/>
            <p:cNvGrpSpPr/>
            <p:nvPr/>
          </p:nvGrpSpPr>
          <p:grpSpPr>
            <a:xfrm>
              <a:off x="-3" y="0"/>
              <a:ext cx="2138594" cy="5530690"/>
              <a:chOff x="-2" y="0"/>
              <a:chExt cx="2138592" cy="5530689"/>
            </a:xfrm>
          </p:grpSpPr>
          <p:grpSp>
            <p:nvGrpSpPr>
              <p:cNvPr id="455" name="Google Shape;455;p20"/>
              <p:cNvGrpSpPr/>
              <p:nvPr/>
            </p:nvGrpSpPr>
            <p:grpSpPr>
              <a:xfrm>
                <a:off x="1035288" y="1005594"/>
                <a:ext cx="1103302" cy="1422271"/>
                <a:chOff x="0" y="-1"/>
                <a:chExt cx="1103300" cy="1422269"/>
              </a:xfrm>
            </p:grpSpPr>
            <p:sp>
              <p:nvSpPr>
                <p:cNvPr id="456" name="Google Shape;456;p20"/>
                <p:cNvSpPr/>
                <p:nvPr/>
              </p:nvSpPr>
              <p:spPr>
                <a:xfrm>
                  <a:off x="91282" y="-1"/>
                  <a:ext cx="1012018" cy="662544"/>
                </a:xfrm>
                <a:custGeom>
                  <a:rect b="b" l="l" r="r" t="t"/>
                  <a:pathLst>
                    <a:path extrusionOk="0" h="18945" w="2160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a:solidFill>
                  <a:schemeClr val="accent3"/>
                </a:solidFill>
                <a:ln cap="flat" cmpd="sng" w="1905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BFBFBF"/>
                    </a:solidFill>
                    <a:latin typeface="Arial"/>
                    <a:ea typeface="Arial"/>
                    <a:cs typeface="Arial"/>
                    <a:sym typeface="Arial"/>
                  </a:endParaRPr>
                </a:p>
              </p:txBody>
            </p:sp>
            <p:sp>
              <p:nvSpPr>
                <p:cNvPr id="457" name="Google Shape;457;p20"/>
                <p:cNvSpPr/>
                <p:nvPr/>
              </p:nvSpPr>
              <p:spPr>
                <a:xfrm flipH="1" rot="10800000">
                  <a:off x="0" y="759817"/>
                  <a:ext cx="1103299" cy="662451"/>
                </a:xfrm>
                <a:custGeom>
                  <a:rect b="b" l="l" r="r" t="t"/>
                  <a:pathLst>
                    <a:path extrusionOk="0" h="19093" w="2160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a:solidFill>
                  <a:schemeClr val="accent3"/>
                </a:solidFill>
                <a:ln cap="flat" cmpd="sng" w="1905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BFBFBF"/>
                    </a:solidFill>
                    <a:latin typeface="Arial"/>
                    <a:ea typeface="Arial"/>
                    <a:cs typeface="Arial"/>
                    <a:sym typeface="Arial"/>
                  </a:endParaRPr>
                </a:p>
              </p:txBody>
            </p:sp>
          </p:grpSp>
          <p:grpSp>
            <p:nvGrpSpPr>
              <p:cNvPr id="458" name="Google Shape;458;p20"/>
              <p:cNvGrpSpPr/>
              <p:nvPr/>
            </p:nvGrpSpPr>
            <p:grpSpPr>
              <a:xfrm>
                <a:off x="0" y="2039840"/>
                <a:ext cx="1103301" cy="1422271"/>
                <a:chOff x="0" y="-1"/>
                <a:chExt cx="1103300" cy="1422269"/>
              </a:xfrm>
            </p:grpSpPr>
            <p:sp>
              <p:nvSpPr>
                <p:cNvPr id="459" name="Google Shape;459;p20"/>
                <p:cNvSpPr/>
                <p:nvPr/>
              </p:nvSpPr>
              <p:spPr>
                <a:xfrm flipH="1">
                  <a:off x="0" y="-1"/>
                  <a:ext cx="1012018" cy="662544"/>
                </a:xfrm>
                <a:custGeom>
                  <a:rect b="b" l="l" r="r" t="t"/>
                  <a:pathLst>
                    <a:path extrusionOk="0" h="18945" w="2160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a:solidFill>
                  <a:schemeClr val="accent4"/>
                </a:solidFill>
                <a:ln cap="flat" cmpd="sng" w="1905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BFBFBF"/>
                    </a:solidFill>
                    <a:latin typeface="Arial"/>
                    <a:ea typeface="Arial"/>
                    <a:cs typeface="Arial"/>
                    <a:sym typeface="Arial"/>
                  </a:endParaRPr>
                </a:p>
              </p:txBody>
            </p:sp>
            <p:sp>
              <p:nvSpPr>
                <p:cNvPr id="460" name="Google Shape;460;p20"/>
                <p:cNvSpPr/>
                <p:nvPr/>
              </p:nvSpPr>
              <p:spPr>
                <a:xfrm rot="10800000">
                  <a:off x="0" y="759817"/>
                  <a:ext cx="1103300" cy="662451"/>
                </a:xfrm>
                <a:custGeom>
                  <a:rect b="b" l="l" r="r" t="t"/>
                  <a:pathLst>
                    <a:path extrusionOk="0" h="19093" w="2160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a:solidFill>
                  <a:schemeClr val="accent4"/>
                </a:solidFill>
                <a:ln cap="flat" cmpd="sng" w="1905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BFBFBF"/>
                    </a:solidFill>
                    <a:latin typeface="Arial"/>
                    <a:ea typeface="Arial"/>
                    <a:cs typeface="Arial"/>
                    <a:sym typeface="Arial"/>
                  </a:endParaRPr>
                </a:p>
              </p:txBody>
            </p:sp>
          </p:grpSp>
          <p:grpSp>
            <p:nvGrpSpPr>
              <p:cNvPr id="461" name="Google Shape;461;p20"/>
              <p:cNvGrpSpPr/>
              <p:nvPr/>
            </p:nvGrpSpPr>
            <p:grpSpPr>
              <a:xfrm>
                <a:off x="1035288" y="3074086"/>
                <a:ext cx="1103302" cy="1422271"/>
                <a:chOff x="0" y="-1"/>
                <a:chExt cx="1103300" cy="1422269"/>
              </a:xfrm>
            </p:grpSpPr>
            <p:sp>
              <p:nvSpPr>
                <p:cNvPr id="462" name="Google Shape;462;p20"/>
                <p:cNvSpPr/>
                <p:nvPr/>
              </p:nvSpPr>
              <p:spPr>
                <a:xfrm>
                  <a:off x="91282" y="-1"/>
                  <a:ext cx="1012018" cy="662544"/>
                </a:xfrm>
                <a:custGeom>
                  <a:rect b="b" l="l" r="r" t="t"/>
                  <a:pathLst>
                    <a:path extrusionOk="0" h="18945" w="2160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a:solidFill>
                  <a:schemeClr val="accent2"/>
                </a:solidFill>
                <a:ln cap="flat" cmpd="sng" w="1905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BFBFBF"/>
                    </a:solidFill>
                    <a:latin typeface="Arial"/>
                    <a:ea typeface="Arial"/>
                    <a:cs typeface="Arial"/>
                    <a:sym typeface="Arial"/>
                  </a:endParaRPr>
                </a:p>
              </p:txBody>
            </p:sp>
            <p:sp>
              <p:nvSpPr>
                <p:cNvPr id="463" name="Google Shape;463;p20"/>
                <p:cNvSpPr/>
                <p:nvPr/>
              </p:nvSpPr>
              <p:spPr>
                <a:xfrm flipH="1" rot="10800000">
                  <a:off x="0" y="759817"/>
                  <a:ext cx="1103299" cy="662451"/>
                </a:xfrm>
                <a:custGeom>
                  <a:rect b="b" l="l" r="r" t="t"/>
                  <a:pathLst>
                    <a:path extrusionOk="0" h="19093" w="2160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a:solidFill>
                  <a:schemeClr val="accent2"/>
                </a:solidFill>
                <a:ln cap="flat" cmpd="sng" w="1905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BFBFBF"/>
                    </a:solidFill>
                    <a:latin typeface="Arial"/>
                    <a:ea typeface="Arial"/>
                    <a:cs typeface="Arial"/>
                    <a:sym typeface="Arial"/>
                  </a:endParaRPr>
                </a:p>
              </p:txBody>
            </p:sp>
          </p:grpSp>
          <p:grpSp>
            <p:nvGrpSpPr>
              <p:cNvPr id="464" name="Google Shape;464;p20"/>
              <p:cNvGrpSpPr/>
              <p:nvPr/>
            </p:nvGrpSpPr>
            <p:grpSpPr>
              <a:xfrm>
                <a:off x="-2" y="4108333"/>
                <a:ext cx="1304238" cy="1422356"/>
                <a:chOff x="-1" y="-1"/>
                <a:chExt cx="1304236" cy="1422354"/>
              </a:xfrm>
            </p:grpSpPr>
            <p:sp>
              <p:nvSpPr>
                <p:cNvPr id="465" name="Google Shape;465;p20"/>
                <p:cNvSpPr/>
                <p:nvPr/>
              </p:nvSpPr>
              <p:spPr>
                <a:xfrm flipH="1">
                  <a:off x="0" y="-1"/>
                  <a:ext cx="1012018" cy="662544"/>
                </a:xfrm>
                <a:custGeom>
                  <a:rect b="b" l="l" r="r" t="t"/>
                  <a:pathLst>
                    <a:path extrusionOk="0" h="18945" w="2160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a:solidFill>
                  <a:schemeClr val="accent5"/>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500">
                    <a:solidFill>
                      <a:schemeClr val="lt1"/>
                    </a:solidFill>
                    <a:latin typeface="Arial"/>
                    <a:ea typeface="Arial"/>
                    <a:cs typeface="Arial"/>
                    <a:sym typeface="Arial"/>
                  </a:endParaRPr>
                </a:p>
              </p:txBody>
            </p:sp>
            <p:sp>
              <p:nvSpPr>
                <p:cNvPr id="466" name="Google Shape;466;p20"/>
                <p:cNvSpPr/>
                <p:nvPr/>
              </p:nvSpPr>
              <p:spPr>
                <a:xfrm rot="10800000">
                  <a:off x="-1" y="759817"/>
                  <a:ext cx="1304236" cy="662536"/>
                </a:xfrm>
                <a:custGeom>
                  <a:rect b="b" l="l" r="r" t="t"/>
                  <a:pathLst>
                    <a:path extrusionOk="0" h="18940" w="21600">
                      <a:moveTo>
                        <a:pt x="0" y="9897"/>
                      </a:moveTo>
                      <a:lnTo>
                        <a:pt x="0" y="9897"/>
                      </a:lnTo>
                      <a:cubicBezTo>
                        <a:pt x="2989" y="779"/>
                        <a:pt x="9944" y="-2660"/>
                        <a:pt x="15534" y="2216"/>
                      </a:cubicBezTo>
                      <a:cubicBezTo>
                        <a:pt x="19268" y="5473"/>
                        <a:pt x="21600" y="11819"/>
                        <a:pt x="21600" y="18726"/>
                      </a:cubicBezTo>
                      <a:lnTo>
                        <a:pt x="19417" y="18940"/>
                      </a:lnTo>
                      <a:cubicBezTo>
                        <a:pt x="19417" y="10680"/>
                        <a:pt x="15255" y="3984"/>
                        <a:pt x="10121" y="3984"/>
                      </a:cubicBezTo>
                      <a:cubicBezTo>
                        <a:pt x="6710" y="3984"/>
                        <a:pt x="3574" y="6988"/>
                        <a:pt x="1948" y="11812"/>
                      </a:cubicBezTo>
                      <a:close/>
                    </a:path>
                  </a:pathLst>
                </a:custGeom>
                <a:solidFill>
                  <a:schemeClr val="accent5"/>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500">
                    <a:solidFill>
                      <a:schemeClr val="lt1"/>
                    </a:solidFill>
                    <a:latin typeface="Arial"/>
                    <a:ea typeface="Arial"/>
                    <a:cs typeface="Arial"/>
                    <a:sym typeface="Arial"/>
                  </a:endParaRPr>
                </a:p>
              </p:txBody>
            </p:sp>
          </p:grpSp>
          <p:grpSp>
            <p:nvGrpSpPr>
              <p:cNvPr id="467" name="Google Shape;467;p20"/>
              <p:cNvGrpSpPr/>
              <p:nvPr/>
            </p:nvGrpSpPr>
            <p:grpSpPr>
              <a:xfrm>
                <a:off x="0" y="0"/>
                <a:ext cx="1103301" cy="1393618"/>
                <a:chOff x="0" y="0"/>
                <a:chExt cx="1103300" cy="1393617"/>
              </a:xfrm>
            </p:grpSpPr>
            <p:sp>
              <p:nvSpPr>
                <p:cNvPr id="468" name="Google Shape;468;p20"/>
                <p:cNvSpPr/>
                <p:nvPr/>
              </p:nvSpPr>
              <p:spPr>
                <a:xfrm flipH="1">
                  <a:off x="0" y="0"/>
                  <a:ext cx="531336" cy="633892"/>
                </a:xfrm>
                <a:custGeom>
                  <a:rect b="b" l="l" r="r" t="t"/>
                  <a:pathLst>
                    <a:path extrusionOk="0" h="21600" w="21600">
                      <a:moveTo>
                        <a:pt x="1649" y="0"/>
                      </a:moveTo>
                      <a:lnTo>
                        <a:pt x="1649" y="0"/>
                      </a:lnTo>
                      <a:cubicBezTo>
                        <a:pt x="13502" y="2865"/>
                        <a:pt x="21600" y="11528"/>
                        <a:pt x="21600" y="21345"/>
                      </a:cubicBezTo>
                      <a:lnTo>
                        <a:pt x="16243" y="21600"/>
                      </a:lnTo>
                      <a:cubicBezTo>
                        <a:pt x="16243" y="13733"/>
                        <a:pt x="9642" y="6796"/>
                        <a:pt x="0" y="4529"/>
                      </a:cubicBezTo>
                      <a:close/>
                    </a:path>
                  </a:pathLst>
                </a:cu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500">
                    <a:solidFill>
                      <a:schemeClr val="lt1"/>
                    </a:solidFill>
                    <a:latin typeface="Arial"/>
                    <a:ea typeface="Arial"/>
                    <a:cs typeface="Arial"/>
                    <a:sym typeface="Arial"/>
                  </a:endParaRPr>
                </a:p>
              </p:txBody>
            </p:sp>
            <p:sp>
              <p:nvSpPr>
                <p:cNvPr id="469" name="Google Shape;469;p20"/>
                <p:cNvSpPr/>
                <p:nvPr/>
              </p:nvSpPr>
              <p:spPr>
                <a:xfrm rot="10800000">
                  <a:off x="0" y="731165"/>
                  <a:ext cx="1103300" cy="662452"/>
                </a:xfrm>
                <a:custGeom>
                  <a:rect b="b" l="l" r="r" t="t"/>
                  <a:pathLst>
                    <a:path extrusionOk="0" h="19093" w="2160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500">
                    <a:solidFill>
                      <a:schemeClr val="lt1"/>
                    </a:solidFill>
                    <a:latin typeface="Arial"/>
                    <a:ea typeface="Arial"/>
                    <a:cs typeface="Arial"/>
                    <a:sym typeface="Arial"/>
                  </a:endParaRPr>
                </a:p>
              </p:txBody>
            </p:sp>
          </p:grpSp>
        </p:grpSp>
        <p:sp>
          <p:nvSpPr>
            <p:cNvPr id="470" name="Google Shape;470;p20"/>
            <p:cNvSpPr/>
            <p:nvPr/>
          </p:nvSpPr>
          <p:spPr>
            <a:xfrm>
              <a:off x="1304150" y="1423251"/>
              <a:ext cx="443700" cy="49230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zh-CN" sz="1800">
                  <a:solidFill>
                    <a:srgbClr val="BFBFBF"/>
                  </a:solidFill>
                  <a:latin typeface="Arial"/>
                  <a:ea typeface="Arial"/>
                  <a:cs typeface="Arial"/>
                  <a:sym typeface="Arial"/>
                </a:rPr>
                <a:t>1</a:t>
              </a:r>
              <a:endParaRPr b="1" sz="1800">
                <a:solidFill>
                  <a:srgbClr val="BFBFBF"/>
                </a:solidFill>
                <a:latin typeface="Arial"/>
                <a:ea typeface="Arial"/>
                <a:cs typeface="Arial"/>
                <a:sym typeface="Arial"/>
              </a:endParaRPr>
            </a:p>
          </p:txBody>
        </p:sp>
        <p:sp>
          <p:nvSpPr>
            <p:cNvPr id="471" name="Google Shape;471;p20"/>
            <p:cNvSpPr/>
            <p:nvPr/>
          </p:nvSpPr>
          <p:spPr>
            <a:xfrm>
              <a:off x="1304216" y="3523217"/>
              <a:ext cx="443700" cy="49230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zh-CN" sz="1800">
                  <a:solidFill>
                    <a:srgbClr val="BFBFBF"/>
                  </a:solidFill>
                  <a:latin typeface="Arial"/>
                  <a:ea typeface="Arial"/>
                  <a:cs typeface="Arial"/>
                  <a:sym typeface="Arial"/>
                </a:rPr>
                <a:t>3</a:t>
              </a:r>
              <a:endParaRPr b="1" sz="1800">
                <a:solidFill>
                  <a:srgbClr val="BFBFBF"/>
                </a:solidFill>
                <a:latin typeface="Arial"/>
                <a:ea typeface="Arial"/>
                <a:cs typeface="Arial"/>
                <a:sym typeface="Arial"/>
              </a:endParaRPr>
            </a:p>
          </p:txBody>
        </p:sp>
        <p:sp>
          <p:nvSpPr>
            <p:cNvPr id="472" name="Google Shape;472;p20"/>
            <p:cNvSpPr/>
            <p:nvPr/>
          </p:nvSpPr>
          <p:spPr>
            <a:xfrm>
              <a:off x="394128" y="2495129"/>
              <a:ext cx="443821" cy="492352"/>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zh-CN" sz="1800">
                  <a:solidFill>
                    <a:srgbClr val="BFBFBF"/>
                  </a:solidFill>
                  <a:latin typeface="Arial"/>
                  <a:ea typeface="Arial"/>
                  <a:cs typeface="Arial"/>
                  <a:sym typeface="Arial"/>
                </a:rPr>
                <a:t>2</a:t>
              </a:r>
              <a:endParaRPr b="1" sz="1800">
                <a:solidFill>
                  <a:srgbClr val="BFBFBF"/>
                </a:solidFill>
                <a:latin typeface="Arial"/>
                <a:ea typeface="Arial"/>
                <a:cs typeface="Arial"/>
                <a:sym typeface="Arial"/>
              </a:endParaRPr>
            </a:p>
          </p:txBody>
        </p:sp>
        <p:sp>
          <p:nvSpPr>
            <p:cNvPr id="473" name="Google Shape;473;p20"/>
            <p:cNvSpPr/>
            <p:nvPr/>
          </p:nvSpPr>
          <p:spPr>
            <a:xfrm>
              <a:off x="2328150" y="2657336"/>
              <a:ext cx="228600" cy="216000"/>
            </a:xfrm>
            <a:prstGeom prst="chevron">
              <a:avLst>
                <a:gd fmla="val 0" name="adj"/>
              </a:avLst>
            </a:prstGeom>
            <a:solidFill>
              <a:schemeClr val="accent4"/>
            </a:solidFill>
            <a:ln cap="flat" cmpd="sng" w="1905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BFBFBF"/>
                </a:solidFill>
                <a:latin typeface="Arial"/>
                <a:ea typeface="Arial"/>
                <a:cs typeface="Arial"/>
                <a:sym typeface="Arial"/>
              </a:endParaRPr>
            </a:p>
          </p:txBody>
        </p:sp>
      </p:grpSp>
      <p:grpSp>
        <p:nvGrpSpPr>
          <p:cNvPr id="474" name="Google Shape;474;p20"/>
          <p:cNvGrpSpPr/>
          <p:nvPr/>
        </p:nvGrpSpPr>
        <p:grpSpPr>
          <a:xfrm>
            <a:off x="3358277" y="1871825"/>
            <a:ext cx="5135832" cy="507871"/>
            <a:chOff x="-1" y="6"/>
            <a:chExt cx="6849602" cy="677071"/>
          </a:xfrm>
        </p:grpSpPr>
        <p:sp>
          <p:nvSpPr>
            <p:cNvPr id="475" name="Google Shape;475;p20"/>
            <p:cNvSpPr/>
            <p:nvPr/>
          </p:nvSpPr>
          <p:spPr>
            <a:xfrm>
              <a:off x="-1" y="89152"/>
              <a:ext cx="228611" cy="216025"/>
            </a:xfrm>
            <a:prstGeom prst="chevron">
              <a:avLst>
                <a:gd fmla="val 0" name="adj"/>
              </a:avLst>
            </a:prstGeom>
            <a:solidFill>
              <a:schemeClr val="accent3"/>
            </a:solidFill>
            <a:ln cap="flat" cmpd="sng" w="1905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7F7F7F"/>
                </a:solidFill>
                <a:latin typeface="Arial"/>
                <a:ea typeface="Arial"/>
                <a:cs typeface="Arial"/>
                <a:sym typeface="Arial"/>
              </a:endParaRPr>
            </a:p>
          </p:txBody>
        </p:sp>
        <p:grpSp>
          <p:nvGrpSpPr>
            <p:cNvPr id="476" name="Google Shape;476;p20"/>
            <p:cNvGrpSpPr/>
            <p:nvPr/>
          </p:nvGrpSpPr>
          <p:grpSpPr>
            <a:xfrm>
              <a:off x="418174" y="6"/>
              <a:ext cx="6431427" cy="677071"/>
              <a:chOff x="-43" y="7"/>
              <a:chExt cx="6431426" cy="677070"/>
            </a:xfrm>
          </p:grpSpPr>
          <p:sp>
            <p:nvSpPr>
              <p:cNvPr id="477" name="Google Shape;477;p20"/>
              <p:cNvSpPr/>
              <p:nvPr/>
            </p:nvSpPr>
            <p:spPr>
              <a:xfrm>
                <a:off x="-43" y="7"/>
                <a:ext cx="6083700" cy="36930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zh-CN">
                    <a:solidFill>
                      <a:schemeClr val="dk1"/>
                    </a:solidFill>
                  </a:rPr>
                  <a:t>ARIMA (Autoregressive Integrated Moving Average)</a:t>
                </a:r>
                <a:endParaRPr b="1">
                  <a:solidFill>
                    <a:schemeClr val="dk1"/>
                  </a:solidFill>
                  <a:latin typeface="Arial"/>
                  <a:ea typeface="Arial"/>
                  <a:cs typeface="Arial"/>
                  <a:sym typeface="Arial"/>
                </a:endParaRPr>
              </a:p>
            </p:txBody>
          </p:sp>
          <p:sp>
            <p:nvSpPr>
              <p:cNvPr id="478" name="Google Shape;478;p20"/>
              <p:cNvSpPr/>
              <p:nvPr/>
            </p:nvSpPr>
            <p:spPr>
              <a:xfrm>
                <a:off x="-17" y="369277"/>
                <a:ext cx="6431400" cy="30780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zh-CN" sz="1200">
                    <a:solidFill>
                      <a:srgbClr val="7F7F7F"/>
                    </a:solidFill>
                  </a:rPr>
                  <a:t>A time series forecasting model</a:t>
                </a:r>
                <a:endParaRPr b="1" i="1" sz="1200">
                  <a:solidFill>
                    <a:srgbClr val="7F7F7F"/>
                  </a:solidFill>
                  <a:latin typeface="Arial"/>
                  <a:ea typeface="Arial"/>
                  <a:cs typeface="Arial"/>
                  <a:sym typeface="Arial"/>
                </a:endParaRPr>
              </a:p>
            </p:txBody>
          </p:sp>
        </p:grpSp>
      </p:grpSp>
      <p:grpSp>
        <p:nvGrpSpPr>
          <p:cNvPr id="479" name="Google Shape;479;p20"/>
          <p:cNvGrpSpPr/>
          <p:nvPr/>
        </p:nvGrpSpPr>
        <p:grpSpPr>
          <a:xfrm>
            <a:off x="3671844" y="2684213"/>
            <a:ext cx="4822087" cy="507888"/>
            <a:chOff x="0" y="174963"/>
            <a:chExt cx="6431400" cy="677092"/>
          </a:xfrm>
        </p:grpSpPr>
        <p:sp>
          <p:nvSpPr>
            <p:cNvPr id="480" name="Google Shape;480;p20"/>
            <p:cNvSpPr/>
            <p:nvPr/>
          </p:nvSpPr>
          <p:spPr>
            <a:xfrm>
              <a:off x="23" y="174963"/>
              <a:ext cx="3879600" cy="36930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zh-CN">
                  <a:solidFill>
                    <a:schemeClr val="dk1"/>
                  </a:solidFill>
                </a:rPr>
                <a:t>LSTM (Long Short-Term Memory)</a:t>
              </a:r>
              <a:endParaRPr b="1">
                <a:solidFill>
                  <a:schemeClr val="dk1"/>
                </a:solidFill>
                <a:latin typeface="Arial"/>
                <a:ea typeface="Arial"/>
                <a:cs typeface="Arial"/>
                <a:sym typeface="Arial"/>
              </a:endParaRPr>
            </a:p>
          </p:txBody>
        </p:sp>
        <p:sp>
          <p:nvSpPr>
            <p:cNvPr id="481" name="Google Shape;481;p20"/>
            <p:cNvSpPr/>
            <p:nvPr/>
          </p:nvSpPr>
          <p:spPr>
            <a:xfrm>
              <a:off x="0" y="544254"/>
              <a:ext cx="6431400" cy="30780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zh-CN" sz="1200">
                  <a:solidFill>
                    <a:srgbClr val="7F7F7F"/>
                  </a:solidFill>
                </a:rPr>
                <a:t>A type of recurrent neural network (RNN)</a:t>
              </a:r>
              <a:endParaRPr sz="1200">
                <a:solidFill>
                  <a:srgbClr val="7F7F7F"/>
                </a:solidFill>
                <a:latin typeface="Arial"/>
                <a:ea typeface="Arial"/>
                <a:cs typeface="Arial"/>
                <a:sym typeface="Arial"/>
              </a:endParaRPr>
            </a:p>
          </p:txBody>
        </p:sp>
      </p:grpSp>
      <p:grpSp>
        <p:nvGrpSpPr>
          <p:cNvPr id="482" name="Google Shape;482;p20"/>
          <p:cNvGrpSpPr/>
          <p:nvPr/>
        </p:nvGrpSpPr>
        <p:grpSpPr>
          <a:xfrm>
            <a:off x="3358277" y="3437225"/>
            <a:ext cx="5135844" cy="557787"/>
            <a:chOff x="-1" y="130635"/>
            <a:chExt cx="6849619" cy="743616"/>
          </a:xfrm>
        </p:grpSpPr>
        <p:sp>
          <p:nvSpPr>
            <p:cNvPr id="483" name="Google Shape;483;p20"/>
            <p:cNvSpPr/>
            <p:nvPr/>
          </p:nvSpPr>
          <p:spPr>
            <a:xfrm>
              <a:off x="-1" y="234299"/>
              <a:ext cx="228600" cy="216000"/>
            </a:xfrm>
            <a:prstGeom prst="chevron">
              <a:avLst>
                <a:gd fmla="val 0" name="adj"/>
              </a:avLst>
            </a:prstGeom>
            <a:solidFill>
              <a:schemeClr val="accent2"/>
            </a:solidFill>
            <a:ln cap="flat" cmpd="sng" w="19050">
              <a:solidFill>
                <a:schemeClr val="l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7F7F7F"/>
                </a:solidFill>
                <a:latin typeface="Arial"/>
                <a:ea typeface="Arial"/>
                <a:cs typeface="Arial"/>
                <a:sym typeface="Arial"/>
              </a:endParaRPr>
            </a:p>
          </p:txBody>
        </p:sp>
        <p:grpSp>
          <p:nvGrpSpPr>
            <p:cNvPr id="484" name="Google Shape;484;p20"/>
            <p:cNvGrpSpPr/>
            <p:nvPr/>
          </p:nvGrpSpPr>
          <p:grpSpPr>
            <a:xfrm>
              <a:off x="411206" y="130635"/>
              <a:ext cx="6438412" cy="743616"/>
              <a:chOff x="-7011" y="130635"/>
              <a:chExt cx="6438411" cy="743615"/>
            </a:xfrm>
          </p:grpSpPr>
          <p:sp>
            <p:nvSpPr>
              <p:cNvPr id="485" name="Google Shape;485;p20"/>
              <p:cNvSpPr/>
              <p:nvPr/>
            </p:nvSpPr>
            <p:spPr>
              <a:xfrm>
                <a:off x="-7011" y="130635"/>
                <a:ext cx="3460500" cy="42330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zh-CN">
                    <a:solidFill>
                      <a:schemeClr val="dk1"/>
                    </a:solidFill>
                  </a:rPr>
                  <a:t>MoE (Mixture of Experts)</a:t>
                </a:r>
                <a:endParaRPr b="1">
                  <a:solidFill>
                    <a:schemeClr val="dk1"/>
                  </a:solidFill>
                  <a:latin typeface="Arial"/>
                  <a:ea typeface="Arial"/>
                  <a:cs typeface="Arial"/>
                  <a:sym typeface="Arial"/>
                </a:endParaRPr>
              </a:p>
            </p:txBody>
          </p:sp>
          <p:sp>
            <p:nvSpPr>
              <p:cNvPr id="486" name="Google Shape;486;p20"/>
              <p:cNvSpPr/>
              <p:nvPr/>
            </p:nvSpPr>
            <p:spPr>
              <a:xfrm>
                <a:off x="0" y="566450"/>
                <a:ext cx="6431400" cy="30780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Clr>
                    <a:srgbClr val="000000"/>
                  </a:buClr>
                  <a:buFont typeface="Arial"/>
                  <a:buNone/>
                </a:pPr>
                <a:r>
                  <a:rPr lang="zh-CN" sz="1200">
                    <a:solidFill>
                      <a:srgbClr val="7F7F7F"/>
                    </a:solidFill>
                  </a:rPr>
                  <a:t>A machine learning model that divides a single task into subtasks using a gating mechanism</a:t>
                </a:r>
                <a:endParaRPr b="1" i="1" sz="1200">
                  <a:solidFill>
                    <a:srgbClr val="7F7F7F"/>
                  </a:solidFill>
                  <a:latin typeface="Arial"/>
                  <a:ea typeface="Arial"/>
                  <a:cs typeface="Arial"/>
                  <a:sym typeface="Arial"/>
                </a:endParaRPr>
              </a:p>
            </p:txBody>
          </p:sp>
        </p:grpSp>
      </p:grpSp>
      <p:pic>
        <p:nvPicPr>
          <p:cNvPr id="487" name="Google Shape;487;p20"/>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488" name="Google Shape;488;p20"/>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489" name="Google Shape;489;p20"/>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0000"/>
              </a:buClr>
              <a:buFont typeface="Arial"/>
              <a:buNone/>
            </a:pPr>
            <a:r>
              <a:rPr b="1" lang="zh-CN" sz="1700">
                <a:solidFill>
                  <a:srgbClr val="A5A5A5"/>
                </a:solidFill>
              </a:rPr>
              <a:t>Model Oveview</a:t>
            </a:r>
            <a:endParaRPr b="1" sz="1700">
              <a:solidFill>
                <a:srgbClr val="A5A5A5"/>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g30fbaebad42_1_29"/>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496" name="Google Shape;496;g30fbaebad42_1_29"/>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497" name="Google Shape;497;g30fbaebad42_1_29"/>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Clr>
                <a:schemeClr val="dk1"/>
              </a:buClr>
              <a:buSzPts val="1100"/>
              <a:buFont typeface="Arial"/>
              <a:buNone/>
            </a:pPr>
            <a:r>
              <a:rPr b="1" lang="zh-CN" sz="1700">
                <a:solidFill>
                  <a:srgbClr val="A5A5A5"/>
                </a:solidFill>
              </a:rPr>
              <a:t>ARIMA Model </a:t>
            </a:r>
            <a:endParaRPr b="1" sz="1700">
              <a:solidFill>
                <a:srgbClr val="A5A5A5"/>
              </a:solidFill>
            </a:endParaRPr>
          </a:p>
        </p:txBody>
      </p:sp>
      <p:sp>
        <p:nvSpPr>
          <p:cNvPr id="498" name="Google Shape;498;g30fbaebad42_1_29"/>
          <p:cNvSpPr/>
          <p:nvPr/>
        </p:nvSpPr>
        <p:spPr>
          <a:xfrm>
            <a:off x="1109150" y="1432725"/>
            <a:ext cx="6663000" cy="1434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b="1" lang="zh-CN" sz="1800">
                <a:solidFill>
                  <a:srgbClr val="595959"/>
                </a:solidFill>
              </a:rPr>
              <a:t>Stationarity Testing</a:t>
            </a:r>
            <a:endParaRPr b="1" sz="1800">
              <a:solidFill>
                <a:srgbClr val="595959"/>
              </a:solidFill>
            </a:endParaRPr>
          </a:p>
          <a:p>
            <a:pPr indent="-317500" lvl="0" marL="457200" rtl="0" algn="l">
              <a:lnSpc>
                <a:spcPct val="115000"/>
              </a:lnSpc>
              <a:spcBef>
                <a:spcPts val="1200"/>
              </a:spcBef>
              <a:spcAft>
                <a:spcPts val="0"/>
              </a:spcAft>
              <a:buClr>
                <a:srgbClr val="595959"/>
              </a:buClr>
              <a:buSzPts val="1400"/>
              <a:buChar char="●"/>
            </a:pPr>
            <a:r>
              <a:rPr lang="zh-CN">
                <a:solidFill>
                  <a:srgbClr val="595959"/>
                </a:solidFill>
              </a:rPr>
              <a:t>An ADF test was conducted to check for stationarity:</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b="1" lang="zh-CN">
                <a:solidFill>
                  <a:srgbClr val="595959"/>
                </a:solidFill>
              </a:rPr>
              <a:t>p-value &gt; 0.05</a:t>
            </a:r>
            <a:r>
              <a:rPr lang="zh-CN">
                <a:solidFill>
                  <a:srgbClr val="595959"/>
                </a:solidFill>
              </a:rPr>
              <a:t> indicates non-stationarity</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b="1" lang="zh-CN">
                <a:solidFill>
                  <a:srgbClr val="595959"/>
                </a:solidFill>
              </a:rPr>
              <a:t>ADF statistic</a:t>
            </a:r>
            <a:r>
              <a:rPr lang="zh-CN">
                <a:solidFill>
                  <a:srgbClr val="595959"/>
                </a:solidFill>
              </a:rPr>
              <a:t> higher than critical values confirms non-stationarity</a:t>
            </a:r>
            <a:endParaRPr>
              <a:solidFill>
                <a:srgbClr val="595959"/>
              </a:solidFill>
            </a:endParaRPr>
          </a:p>
          <a:p>
            <a:pPr indent="0" lvl="0" marL="0" rtl="0" algn="l">
              <a:lnSpc>
                <a:spcPct val="115000"/>
              </a:lnSpc>
              <a:spcBef>
                <a:spcPts val="1200"/>
              </a:spcBef>
              <a:spcAft>
                <a:spcPts val="0"/>
              </a:spcAft>
              <a:buNone/>
            </a:pPr>
            <a:r>
              <a:t/>
            </a:r>
            <a:endParaRPr sz="1600">
              <a:solidFill>
                <a:srgbClr val="595959"/>
              </a:solidFill>
            </a:endParaRPr>
          </a:p>
          <a:p>
            <a:pPr indent="0" lvl="0" marL="0" rtl="0" algn="l">
              <a:lnSpc>
                <a:spcPct val="115000"/>
              </a:lnSpc>
              <a:spcBef>
                <a:spcPts val="1200"/>
              </a:spcBef>
              <a:spcAft>
                <a:spcPts val="0"/>
              </a:spcAft>
              <a:buNone/>
            </a:pPr>
            <a:r>
              <a:t/>
            </a:r>
            <a:endParaRPr sz="1600">
              <a:solidFill>
                <a:schemeClr val="dk1"/>
              </a:solidFill>
            </a:endParaRPr>
          </a:p>
          <a:p>
            <a:pPr indent="0" lvl="0" marL="0" marR="0" rtl="0" algn="l">
              <a:lnSpc>
                <a:spcPct val="120000"/>
              </a:lnSpc>
              <a:spcBef>
                <a:spcPts val="1200"/>
              </a:spcBef>
              <a:spcAft>
                <a:spcPts val="0"/>
              </a:spcAft>
              <a:buNone/>
            </a:pPr>
            <a:r>
              <a:t/>
            </a:r>
            <a:endParaRPr>
              <a:solidFill>
                <a:srgbClr val="595959"/>
              </a:solidFill>
              <a:highlight>
                <a:srgbClr val="F6F8F9"/>
              </a:highlight>
            </a:endParaRPr>
          </a:p>
        </p:txBody>
      </p:sp>
      <p:grpSp>
        <p:nvGrpSpPr>
          <p:cNvPr id="499" name="Google Shape;499;g30fbaebad42_1_29"/>
          <p:cNvGrpSpPr/>
          <p:nvPr/>
        </p:nvGrpSpPr>
        <p:grpSpPr>
          <a:xfrm>
            <a:off x="494167" y="1306612"/>
            <a:ext cx="406965" cy="446413"/>
            <a:chOff x="3995936" y="1433279"/>
            <a:chExt cx="719400" cy="844200"/>
          </a:xfrm>
        </p:grpSpPr>
        <p:sp>
          <p:nvSpPr>
            <p:cNvPr id="500" name="Google Shape;500;g30fbaebad42_1_29"/>
            <p:cNvSpPr/>
            <p:nvPr/>
          </p:nvSpPr>
          <p:spPr>
            <a:xfrm>
              <a:off x="3995936" y="1495374"/>
              <a:ext cx="719400" cy="72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1" name="Google Shape;501;g30fbaebad42_1_29"/>
            <p:cNvSpPr txBox="1"/>
            <p:nvPr/>
          </p:nvSpPr>
          <p:spPr>
            <a:xfrm>
              <a:off x="4115491" y="1433279"/>
              <a:ext cx="480300" cy="84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Arial"/>
                <a:buNone/>
              </a:pPr>
              <a:r>
                <a:rPr b="0" i="0" lang="zh-CN" sz="2300" u="none" cap="none" strike="noStrike">
                  <a:solidFill>
                    <a:schemeClr val="lt1"/>
                  </a:solidFill>
                  <a:latin typeface="Arial"/>
                  <a:ea typeface="Arial"/>
                  <a:cs typeface="Arial"/>
                  <a:sym typeface="Arial"/>
                </a:rPr>
                <a:t>1</a:t>
              </a:r>
              <a:endParaRPr b="0" i="0" sz="1800" u="none" cap="none" strike="noStrike">
                <a:solidFill>
                  <a:schemeClr val="lt1"/>
                </a:solidFill>
                <a:latin typeface="Arial"/>
                <a:ea typeface="Arial"/>
                <a:cs typeface="Arial"/>
                <a:sym typeface="Arial"/>
              </a:endParaRPr>
            </a:p>
          </p:txBody>
        </p:sp>
      </p:grpSp>
      <p:graphicFrame>
        <p:nvGraphicFramePr>
          <p:cNvPr id="502" name="Google Shape;502;g30fbaebad42_1_29"/>
          <p:cNvGraphicFramePr/>
          <p:nvPr/>
        </p:nvGraphicFramePr>
        <p:xfrm>
          <a:off x="1346100" y="3087200"/>
          <a:ext cx="3000000" cy="3000000"/>
        </p:xfrm>
        <a:graphic>
          <a:graphicData uri="http://schemas.openxmlformats.org/drawingml/2006/table">
            <a:tbl>
              <a:tblPr bandRow="1">
                <a:noFill/>
                <a:tableStyleId>{BB0B04DA-5965-46E6-A975-0C0E41C94885}</a:tableStyleId>
              </a:tblPr>
              <a:tblGrid>
                <a:gridCol w="1756275"/>
                <a:gridCol w="1074425"/>
                <a:gridCol w="1126075"/>
                <a:gridCol w="702500"/>
                <a:gridCol w="692175"/>
                <a:gridCol w="723175"/>
              </a:tblGrid>
              <a:tr h="286925">
                <a:tc rowSpan="2">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Model</a:t>
                      </a:r>
                      <a:endParaRPr sz="1200">
                        <a:latin typeface="Times New Roman"/>
                        <a:ea typeface="Times New Roman"/>
                        <a:cs typeface="Times New Roman"/>
                        <a:sym typeface="Times New Roman"/>
                      </a:endParaRPr>
                    </a:p>
                  </a:txBody>
                  <a:tcPr marT="0" marB="0" marR="68575" marL="68575"/>
                </a:tc>
                <a:tc rowSpan="2">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ADF Statistic</a:t>
                      </a:r>
                      <a:endParaRPr sz="1200">
                        <a:latin typeface="Times New Roman"/>
                        <a:ea typeface="Times New Roman"/>
                        <a:cs typeface="Times New Roman"/>
                        <a:sym typeface="Times New Roman"/>
                      </a:endParaRPr>
                    </a:p>
                  </a:txBody>
                  <a:tcPr marT="0" marB="0" marR="68575" marL="68575"/>
                </a:tc>
                <a:tc rowSpan="2">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P-value</a:t>
                      </a:r>
                      <a:endParaRPr sz="1200">
                        <a:latin typeface="Times New Roman"/>
                        <a:ea typeface="Times New Roman"/>
                        <a:cs typeface="Times New Roman"/>
                        <a:sym typeface="Times New Roman"/>
                      </a:endParaRPr>
                    </a:p>
                  </a:txBody>
                  <a:tcPr marT="0" marB="0" marR="68575" marL="68575"/>
                </a:tc>
                <a:tc gridSpan="3">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Critical Values</a:t>
                      </a:r>
                      <a:endParaRPr sz="1200">
                        <a:latin typeface="Times New Roman"/>
                        <a:ea typeface="Times New Roman"/>
                        <a:cs typeface="Times New Roman"/>
                        <a:sym typeface="Times New Roman"/>
                      </a:endParaRPr>
                    </a:p>
                  </a:txBody>
                  <a:tcPr marT="0" marB="0" marR="68575" marL="68575"/>
                </a:tc>
                <a:tc hMerge="1"/>
                <a:tc hMerge="1"/>
              </a:tr>
              <a:tr h="286925">
                <a:tc vMerge="1"/>
                <a:tc vMerge="1"/>
                <a:tc vMerge="1"/>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0" marB="0" marR="68575" marL="68575"/>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0" marB="0" marR="68575" marL="68575"/>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T="0" marB="0" marR="68575" marL="68575"/>
                </a:tc>
              </a:tr>
              <a:tr h="286925">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Training Dataset</a:t>
                      </a:r>
                      <a:endParaRPr sz="1200">
                        <a:latin typeface="Times New Roman"/>
                        <a:ea typeface="Times New Roman"/>
                        <a:cs typeface="Times New Roman"/>
                        <a:sym typeface="Times New Roman"/>
                      </a:endParaRPr>
                    </a:p>
                  </a:txBody>
                  <a:tcPr marT="0" marB="0" marR="68575" marL="68575"/>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 -0.71</a:t>
                      </a:r>
                      <a:endParaRPr sz="1200">
                        <a:latin typeface="Times New Roman"/>
                        <a:ea typeface="Times New Roman"/>
                        <a:cs typeface="Times New Roman"/>
                        <a:sym typeface="Times New Roman"/>
                      </a:endParaRPr>
                    </a:p>
                  </a:txBody>
                  <a:tcPr marT="0" marB="0" marR="68575" marL="68575"/>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0.85</a:t>
                      </a:r>
                      <a:endParaRPr sz="1200">
                        <a:latin typeface="Times New Roman"/>
                        <a:ea typeface="Times New Roman"/>
                        <a:cs typeface="Times New Roman"/>
                        <a:sym typeface="Times New Roman"/>
                      </a:endParaRPr>
                    </a:p>
                  </a:txBody>
                  <a:tcPr marT="0" marB="0" marR="68575" marL="68575"/>
                </a:tc>
                <a:tc gridSpan="3">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-3.43</a:t>
                      </a:r>
                      <a:endParaRPr sz="1200">
                        <a:latin typeface="Times New Roman"/>
                        <a:ea typeface="Times New Roman"/>
                        <a:cs typeface="Times New Roman"/>
                        <a:sym typeface="Times New Roman"/>
                      </a:endParaRPr>
                    </a:p>
                  </a:txBody>
                  <a:tcPr marT="0" marB="0" marR="68575" marL="68575"/>
                </a:tc>
                <a:tc hMerge="1"/>
                <a:tc hMerge="1"/>
              </a:tr>
              <a:tr h="286925">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ARIMA_1D</a:t>
                      </a:r>
                      <a:endParaRPr sz="1200">
                        <a:latin typeface="Times New Roman"/>
                        <a:ea typeface="Times New Roman"/>
                        <a:cs typeface="Times New Roman"/>
                        <a:sym typeface="Times New Roman"/>
                      </a:endParaRPr>
                    </a:p>
                  </a:txBody>
                  <a:tcPr marT="0" marB="0" marR="68575" marL="68575"/>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-20.42</a:t>
                      </a:r>
                      <a:endParaRPr sz="1200">
                        <a:latin typeface="Times New Roman"/>
                        <a:ea typeface="Times New Roman"/>
                        <a:cs typeface="Times New Roman"/>
                        <a:sym typeface="Times New Roman"/>
                      </a:endParaRPr>
                    </a:p>
                  </a:txBody>
                  <a:tcPr marT="0" marB="0" marR="68575" marL="68575"/>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0.0</a:t>
                      </a:r>
                      <a:endParaRPr sz="1200">
                        <a:latin typeface="Times New Roman"/>
                        <a:ea typeface="Times New Roman"/>
                        <a:cs typeface="Times New Roman"/>
                        <a:sym typeface="Times New Roman"/>
                      </a:endParaRPr>
                    </a:p>
                  </a:txBody>
                  <a:tcPr marT="0" marB="0" marR="68575" marL="68575"/>
                </a:tc>
                <a:tc gridSpan="3">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-2.86</a:t>
                      </a:r>
                      <a:endParaRPr sz="1200">
                        <a:latin typeface="Times New Roman"/>
                        <a:ea typeface="Times New Roman"/>
                        <a:cs typeface="Times New Roman"/>
                        <a:sym typeface="Times New Roman"/>
                      </a:endParaRPr>
                    </a:p>
                  </a:txBody>
                  <a:tcPr marT="0" marB="0" marR="68575" marL="68575"/>
                </a:tc>
                <a:tc hMerge="1"/>
                <a:tc hMerge="1"/>
              </a:tr>
              <a:tr h="286925">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ARIMA_2D</a:t>
                      </a:r>
                      <a:endParaRPr sz="1200">
                        <a:latin typeface="Times New Roman"/>
                        <a:ea typeface="Times New Roman"/>
                        <a:cs typeface="Times New Roman"/>
                        <a:sym typeface="Times New Roman"/>
                      </a:endParaRPr>
                    </a:p>
                  </a:txBody>
                  <a:tcPr marT="0" marB="0" marR="68575" marL="68575"/>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-10.11</a:t>
                      </a:r>
                      <a:endParaRPr sz="1200">
                        <a:latin typeface="Times New Roman"/>
                        <a:ea typeface="Times New Roman"/>
                        <a:cs typeface="Times New Roman"/>
                        <a:sym typeface="Times New Roman"/>
                      </a:endParaRPr>
                    </a:p>
                  </a:txBody>
                  <a:tcPr marT="0" marB="0" marR="68575" marL="68575"/>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1.01e-17</a:t>
                      </a:r>
                      <a:endParaRPr sz="1200">
                        <a:latin typeface="Times New Roman"/>
                        <a:ea typeface="Times New Roman"/>
                        <a:cs typeface="Times New Roman"/>
                        <a:sym typeface="Times New Roman"/>
                      </a:endParaRPr>
                    </a:p>
                  </a:txBody>
                  <a:tcPr marT="0" marB="0" marR="68575" marL="68575"/>
                </a:tc>
                <a:tc gridSpan="3">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-2.57</a:t>
                      </a:r>
                      <a:endParaRPr sz="1200">
                        <a:latin typeface="Times New Roman"/>
                        <a:ea typeface="Times New Roman"/>
                        <a:cs typeface="Times New Roman"/>
                        <a:sym typeface="Times New Roman"/>
                      </a:endParaRPr>
                    </a:p>
                  </a:txBody>
                  <a:tcPr marT="0" marB="0" marR="68575" marL="68575"/>
                </a:tc>
                <a:tc hMerge="1"/>
                <a:tc hMerge="1"/>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g30fbaebad42_1_61"/>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509" name="Google Shape;509;g30fbaebad42_1_61"/>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510" name="Google Shape;510;g30fbaebad42_1_61"/>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Clr>
                <a:schemeClr val="dk1"/>
              </a:buClr>
              <a:buSzPts val="1100"/>
              <a:buFont typeface="Arial"/>
              <a:buNone/>
            </a:pPr>
            <a:r>
              <a:rPr b="1" lang="zh-CN" sz="1700">
                <a:solidFill>
                  <a:srgbClr val="A5A5A5"/>
                </a:solidFill>
              </a:rPr>
              <a:t>ARIMA Model </a:t>
            </a:r>
            <a:endParaRPr b="1" sz="1700">
              <a:solidFill>
                <a:srgbClr val="A5A5A5"/>
              </a:solidFill>
            </a:endParaRPr>
          </a:p>
        </p:txBody>
      </p:sp>
      <p:sp>
        <p:nvSpPr>
          <p:cNvPr id="511" name="Google Shape;511;g30fbaebad42_1_61"/>
          <p:cNvSpPr/>
          <p:nvPr/>
        </p:nvSpPr>
        <p:spPr>
          <a:xfrm>
            <a:off x="1082850" y="1130875"/>
            <a:ext cx="7593300" cy="153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400"/>
              </a:spcBef>
              <a:spcAft>
                <a:spcPts val="0"/>
              </a:spcAft>
              <a:buNone/>
            </a:pPr>
            <a:r>
              <a:rPr b="1" lang="zh-CN" sz="1800">
                <a:solidFill>
                  <a:srgbClr val="595959"/>
                </a:solidFill>
              </a:rPr>
              <a:t>Initial Model Development</a:t>
            </a:r>
            <a:endParaRPr b="1" sz="1800">
              <a:solidFill>
                <a:srgbClr val="595959"/>
              </a:solidFill>
            </a:endParaRPr>
          </a:p>
          <a:p>
            <a:pPr indent="-317500" lvl="0" marL="457200" rtl="0" algn="l">
              <a:lnSpc>
                <a:spcPct val="115000"/>
              </a:lnSpc>
              <a:spcBef>
                <a:spcPts val="1200"/>
              </a:spcBef>
              <a:spcAft>
                <a:spcPts val="0"/>
              </a:spcAft>
              <a:buClr>
                <a:srgbClr val="595959"/>
              </a:buClr>
              <a:buSzPts val="1400"/>
              <a:buChar char="●"/>
            </a:pPr>
            <a:r>
              <a:rPr lang="zh-CN">
                <a:solidFill>
                  <a:srgbClr val="595959"/>
                </a:solidFill>
              </a:rPr>
              <a:t>The initial ARIMA model inputs:</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zh-CN">
                <a:solidFill>
                  <a:srgbClr val="595959"/>
                </a:solidFill>
              </a:rPr>
              <a:t>Closing prices</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zh-CN">
                <a:solidFill>
                  <a:srgbClr val="595959"/>
                </a:solidFill>
              </a:rPr>
              <a:t>First-order differencing (</a:t>
            </a:r>
            <a:r>
              <a:rPr b="1" lang="zh-CN">
                <a:solidFill>
                  <a:srgbClr val="595959"/>
                </a:solidFill>
              </a:rPr>
              <a:t>d=1</a:t>
            </a:r>
            <a:r>
              <a:rPr lang="zh-CN">
                <a:solidFill>
                  <a:srgbClr val="595959"/>
                </a:solidFill>
              </a:rPr>
              <a:t>) was applied for stabilization.</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zh-CN">
                <a:solidFill>
                  <a:srgbClr val="595959"/>
                </a:solidFill>
              </a:rPr>
              <a:t>The optimal ARIMA order determined was </a:t>
            </a:r>
            <a:r>
              <a:rPr b="1" lang="zh-CN">
                <a:solidFill>
                  <a:srgbClr val="595959"/>
                </a:solidFill>
              </a:rPr>
              <a:t>(0, 1, 0)</a:t>
            </a:r>
            <a:r>
              <a:rPr lang="zh-CN">
                <a:solidFill>
                  <a:srgbClr val="595959"/>
                </a:solidFill>
              </a:rPr>
              <a:t> by minimizing AIC.</a:t>
            </a:r>
            <a:endParaRPr>
              <a:solidFill>
                <a:srgbClr val="595959"/>
              </a:solidFill>
              <a:highlight>
                <a:srgbClr val="F6F8F9"/>
              </a:highlight>
            </a:endParaRPr>
          </a:p>
        </p:txBody>
      </p:sp>
      <p:grpSp>
        <p:nvGrpSpPr>
          <p:cNvPr id="512" name="Google Shape;512;g30fbaebad42_1_61"/>
          <p:cNvGrpSpPr/>
          <p:nvPr/>
        </p:nvGrpSpPr>
        <p:grpSpPr>
          <a:xfrm>
            <a:off x="467855" y="1004762"/>
            <a:ext cx="406965" cy="446413"/>
            <a:chOff x="3995936" y="1433279"/>
            <a:chExt cx="719400" cy="844200"/>
          </a:xfrm>
        </p:grpSpPr>
        <p:sp>
          <p:nvSpPr>
            <p:cNvPr id="513" name="Google Shape;513;g30fbaebad42_1_61"/>
            <p:cNvSpPr/>
            <p:nvPr/>
          </p:nvSpPr>
          <p:spPr>
            <a:xfrm>
              <a:off x="3995936" y="1495374"/>
              <a:ext cx="719400" cy="72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4" name="Google Shape;514;g30fbaebad42_1_61"/>
            <p:cNvSpPr txBox="1"/>
            <p:nvPr/>
          </p:nvSpPr>
          <p:spPr>
            <a:xfrm>
              <a:off x="4115491" y="1433279"/>
              <a:ext cx="480300" cy="84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Arial"/>
                <a:buNone/>
              </a:pPr>
              <a:r>
                <a:rPr lang="zh-CN" sz="2300">
                  <a:solidFill>
                    <a:schemeClr val="lt1"/>
                  </a:solidFill>
                </a:rPr>
                <a:t>2</a:t>
              </a:r>
              <a:endParaRPr b="0" i="0" sz="1800" u="none" cap="none" strike="noStrike">
                <a:solidFill>
                  <a:schemeClr val="lt1"/>
                </a:solidFill>
                <a:latin typeface="Arial"/>
                <a:ea typeface="Arial"/>
                <a:cs typeface="Arial"/>
                <a:sym typeface="Arial"/>
              </a:endParaRPr>
            </a:p>
          </p:txBody>
        </p:sp>
      </p:grpSp>
      <p:sp>
        <p:nvSpPr>
          <p:cNvPr id="515" name="Google Shape;515;g30fbaebad42_1_61"/>
          <p:cNvSpPr/>
          <p:nvPr/>
        </p:nvSpPr>
        <p:spPr>
          <a:xfrm>
            <a:off x="1082838" y="3044575"/>
            <a:ext cx="7593300" cy="1556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400"/>
              </a:spcBef>
              <a:spcAft>
                <a:spcPts val="0"/>
              </a:spcAft>
              <a:buNone/>
            </a:pPr>
            <a:r>
              <a:rPr b="1" lang="zh-CN" sz="1800">
                <a:solidFill>
                  <a:srgbClr val="595959"/>
                </a:solidFill>
              </a:rPr>
              <a:t>Model Refinement</a:t>
            </a:r>
            <a:endParaRPr b="1" sz="1800">
              <a:solidFill>
                <a:srgbClr val="595959"/>
              </a:solidFill>
            </a:endParaRPr>
          </a:p>
          <a:p>
            <a:pPr indent="-317500" lvl="0" marL="457200" rtl="0" algn="l">
              <a:lnSpc>
                <a:spcPct val="115000"/>
              </a:lnSpc>
              <a:spcBef>
                <a:spcPts val="1200"/>
              </a:spcBef>
              <a:spcAft>
                <a:spcPts val="0"/>
              </a:spcAft>
              <a:buClr>
                <a:srgbClr val="595959"/>
              </a:buClr>
              <a:buSzPts val="1400"/>
              <a:buChar char="●"/>
            </a:pPr>
            <a:r>
              <a:rPr lang="zh-CN">
                <a:solidFill>
                  <a:srgbClr val="595959"/>
                </a:solidFill>
              </a:rPr>
              <a:t>To enhance stability, second-order differencing (</a:t>
            </a:r>
            <a:r>
              <a:rPr b="1" lang="zh-CN">
                <a:solidFill>
                  <a:srgbClr val="595959"/>
                </a:solidFill>
              </a:rPr>
              <a:t>d=2</a:t>
            </a:r>
            <a:r>
              <a:rPr lang="zh-CN">
                <a:solidFill>
                  <a:srgbClr val="595959"/>
                </a:solidFill>
              </a:rPr>
              <a:t>) was applied:</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zh-CN">
                <a:solidFill>
                  <a:srgbClr val="595959"/>
                </a:solidFill>
              </a:rPr>
              <a:t>This yielded an improved optimal order of </a:t>
            </a:r>
            <a:r>
              <a:rPr b="1" lang="zh-CN">
                <a:solidFill>
                  <a:srgbClr val="595959"/>
                </a:solidFill>
              </a:rPr>
              <a:t>(5, 2, 0)</a:t>
            </a:r>
            <a:r>
              <a:rPr lang="zh-CN">
                <a:solidFill>
                  <a:srgbClr val="595959"/>
                </a:solidFill>
              </a:rPr>
              <a:t>.</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zh-CN">
                <a:solidFill>
                  <a:srgbClr val="595959"/>
                </a:solidFill>
              </a:rPr>
              <a:t>The refined model (with </a:t>
            </a:r>
            <a:r>
              <a:rPr b="1" lang="zh-CN">
                <a:solidFill>
                  <a:srgbClr val="595959"/>
                </a:solidFill>
              </a:rPr>
              <a:t>d=2</a:t>
            </a:r>
            <a:r>
              <a:rPr lang="zh-CN">
                <a:solidFill>
                  <a:srgbClr val="595959"/>
                </a:solidFill>
              </a:rPr>
              <a:t>) was chosen as the final outcome due to better performance.</a:t>
            </a:r>
            <a:endParaRPr>
              <a:solidFill>
                <a:srgbClr val="595959"/>
              </a:solidFill>
              <a:highlight>
                <a:srgbClr val="F6F8F9"/>
              </a:highlight>
            </a:endParaRPr>
          </a:p>
        </p:txBody>
      </p:sp>
      <p:grpSp>
        <p:nvGrpSpPr>
          <p:cNvPr id="516" name="Google Shape;516;g30fbaebad42_1_61"/>
          <p:cNvGrpSpPr/>
          <p:nvPr/>
        </p:nvGrpSpPr>
        <p:grpSpPr>
          <a:xfrm>
            <a:off x="467855" y="2918462"/>
            <a:ext cx="406965" cy="446413"/>
            <a:chOff x="3995936" y="1433279"/>
            <a:chExt cx="719400" cy="844200"/>
          </a:xfrm>
        </p:grpSpPr>
        <p:sp>
          <p:nvSpPr>
            <p:cNvPr id="517" name="Google Shape;517;g30fbaebad42_1_61"/>
            <p:cNvSpPr/>
            <p:nvPr/>
          </p:nvSpPr>
          <p:spPr>
            <a:xfrm>
              <a:off x="3995936" y="1495374"/>
              <a:ext cx="719400" cy="72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8" name="Google Shape;518;g30fbaebad42_1_61"/>
            <p:cNvSpPr txBox="1"/>
            <p:nvPr/>
          </p:nvSpPr>
          <p:spPr>
            <a:xfrm>
              <a:off x="4115491" y="1433279"/>
              <a:ext cx="480300" cy="84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Arial"/>
                <a:buNone/>
              </a:pPr>
              <a:r>
                <a:rPr lang="zh-CN" sz="2300">
                  <a:solidFill>
                    <a:schemeClr val="lt1"/>
                  </a:solidFill>
                </a:rPr>
                <a:t>3</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g30f95bba7f9_3_71"/>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525" name="Google Shape;525;g30f95bba7f9_3_71"/>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526" name="Google Shape;526;g30f95bba7f9_3_71"/>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LSTM Model</a:t>
            </a:r>
            <a:endParaRPr b="1" sz="1700">
              <a:solidFill>
                <a:srgbClr val="A5A5A5"/>
              </a:solidFill>
            </a:endParaRPr>
          </a:p>
        </p:txBody>
      </p:sp>
      <p:sp>
        <p:nvSpPr>
          <p:cNvPr id="527" name="Google Shape;527;g30f95bba7f9_3_71"/>
          <p:cNvSpPr/>
          <p:nvPr/>
        </p:nvSpPr>
        <p:spPr>
          <a:xfrm>
            <a:off x="1109151" y="1417150"/>
            <a:ext cx="2691600" cy="317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zh-CN" sz="1800">
                <a:solidFill>
                  <a:srgbClr val="595959"/>
                </a:solidFill>
              </a:rPr>
              <a:t>Model Architecture</a:t>
            </a:r>
            <a:r>
              <a:rPr b="1" lang="zh-CN" sz="1800">
                <a:solidFill>
                  <a:srgbClr val="595959"/>
                </a:solidFill>
              </a:rPr>
              <a:t>:</a:t>
            </a:r>
            <a:endParaRPr b="1" sz="1700">
              <a:solidFill>
                <a:srgbClr val="A5A5A5"/>
              </a:solidFill>
            </a:endParaRPr>
          </a:p>
        </p:txBody>
      </p:sp>
      <p:grpSp>
        <p:nvGrpSpPr>
          <p:cNvPr id="528" name="Google Shape;528;g30f95bba7f9_3_71"/>
          <p:cNvGrpSpPr/>
          <p:nvPr/>
        </p:nvGrpSpPr>
        <p:grpSpPr>
          <a:xfrm>
            <a:off x="494167" y="1306612"/>
            <a:ext cx="406965" cy="446413"/>
            <a:chOff x="3995936" y="1433279"/>
            <a:chExt cx="719400" cy="844200"/>
          </a:xfrm>
        </p:grpSpPr>
        <p:sp>
          <p:nvSpPr>
            <p:cNvPr id="529" name="Google Shape;529;g30f95bba7f9_3_71"/>
            <p:cNvSpPr/>
            <p:nvPr/>
          </p:nvSpPr>
          <p:spPr>
            <a:xfrm>
              <a:off x="3995936" y="1495374"/>
              <a:ext cx="719400" cy="72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0" name="Google Shape;530;g30f95bba7f9_3_71"/>
            <p:cNvSpPr txBox="1"/>
            <p:nvPr/>
          </p:nvSpPr>
          <p:spPr>
            <a:xfrm>
              <a:off x="4115491" y="1433279"/>
              <a:ext cx="480300" cy="84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Arial"/>
                <a:buNone/>
              </a:pPr>
              <a:r>
                <a:rPr lang="zh-CN" sz="2300">
                  <a:solidFill>
                    <a:schemeClr val="lt1"/>
                  </a:solidFill>
                </a:rPr>
                <a:t>1</a:t>
              </a:r>
              <a:endParaRPr b="0" i="0" sz="1800" u="none" cap="none" strike="noStrike">
                <a:solidFill>
                  <a:schemeClr val="lt1"/>
                </a:solidFill>
                <a:latin typeface="Arial"/>
                <a:ea typeface="Arial"/>
                <a:cs typeface="Arial"/>
                <a:sym typeface="Arial"/>
              </a:endParaRPr>
            </a:p>
          </p:txBody>
        </p:sp>
      </p:grpSp>
      <p:pic>
        <p:nvPicPr>
          <p:cNvPr id="531" name="Google Shape;531;g30f95bba7f9_3_71"/>
          <p:cNvPicPr preferRelativeResize="0"/>
          <p:nvPr/>
        </p:nvPicPr>
        <p:blipFill>
          <a:blip r:embed="rId4">
            <a:alphaModFix/>
          </a:blip>
          <a:stretch>
            <a:fillRect/>
          </a:stretch>
        </p:blipFill>
        <p:spPr>
          <a:xfrm>
            <a:off x="6332625" y="829000"/>
            <a:ext cx="2175175" cy="4091050"/>
          </a:xfrm>
          <a:prstGeom prst="rect">
            <a:avLst/>
          </a:prstGeom>
          <a:noFill/>
          <a:ln>
            <a:noFill/>
          </a:ln>
        </p:spPr>
      </p:pic>
      <p:grpSp>
        <p:nvGrpSpPr>
          <p:cNvPr id="532" name="Google Shape;532;g30f95bba7f9_3_71"/>
          <p:cNvGrpSpPr/>
          <p:nvPr/>
        </p:nvGrpSpPr>
        <p:grpSpPr>
          <a:xfrm>
            <a:off x="745965" y="2034475"/>
            <a:ext cx="5069464" cy="2053525"/>
            <a:chOff x="791626" y="1952602"/>
            <a:chExt cx="4750248" cy="1978347"/>
          </a:xfrm>
        </p:grpSpPr>
        <p:sp>
          <p:nvSpPr>
            <p:cNvPr id="533" name="Google Shape;533;g30f95bba7f9_3_71"/>
            <p:cNvSpPr/>
            <p:nvPr/>
          </p:nvSpPr>
          <p:spPr>
            <a:xfrm>
              <a:off x="791626" y="2441488"/>
              <a:ext cx="4717800" cy="4398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Normalization</a:t>
              </a:r>
              <a:r>
                <a:rPr lang="zh-CN">
                  <a:solidFill>
                    <a:srgbClr val="595959"/>
                  </a:solidFill>
                </a:rPr>
                <a:t>: Batch normalization to stabilize training</a:t>
              </a:r>
              <a:endParaRPr>
                <a:solidFill>
                  <a:srgbClr val="595959"/>
                </a:solidFill>
              </a:endParaRPr>
            </a:p>
          </p:txBody>
        </p:sp>
        <p:sp>
          <p:nvSpPr>
            <p:cNvPr id="534" name="Google Shape;534;g30f95bba7f9_3_71"/>
            <p:cNvSpPr/>
            <p:nvPr/>
          </p:nvSpPr>
          <p:spPr>
            <a:xfrm>
              <a:off x="824074" y="2932133"/>
              <a:ext cx="4717800" cy="4398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Attention Mechanism</a:t>
              </a:r>
              <a:r>
                <a:rPr lang="zh-CN">
                  <a:solidFill>
                    <a:srgbClr val="595959"/>
                  </a:solidFill>
                </a:rPr>
                <a:t>: </a:t>
              </a:r>
              <a:r>
                <a:rPr lang="zh-CN">
                  <a:solidFill>
                    <a:srgbClr val="595959"/>
                  </a:solidFill>
                </a:rPr>
                <a:t>Fo</a:t>
              </a:r>
              <a:r>
                <a:rPr lang="zh-CN">
                  <a:solidFill>
                    <a:srgbClr val="595959"/>
                  </a:solidFill>
                </a:rPr>
                <a:t>cus on key time steps</a:t>
              </a:r>
              <a:endParaRPr>
                <a:solidFill>
                  <a:srgbClr val="595959"/>
                </a:solidFill>
              </a:endParaRPr>
            </a:p>
          </p:txBody>
        </p:sp>
        <p:sp>
          <p:nvSpPr>
            <p:cNvPr id="535" name="Google Shape;535;g30f95bba7f9_3_71"/>
            <p:cNvSpPr/>
            <p:nvPr/>
          </p:nvSpPr>
          <p:spPr>
            <a:xfrm>
              <a:off x="824074" y="3491149"/>
              <a:ext cx="4717800" cy="4398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Optimization</a:t>
              </a:r>
              <a:r>
                <a:rPr lang="zh-CN">
                  <a:solidFill>
                    <a:srgbClr val="595959"/>
                  </a:solidFill>
                </a:rPr>
                <a:t>: </a:t>
              </a:r>
              <a:r>
                <a:rPr lang="zh-CN">
                  <a:solidFill>
                    <a:srgbClr val="595959"/>
                  </a:solidFill>
                </a:rPr>
                <a:t>Adam optimizer with cosine annealing for smoother convergence</a:t>
              </a:r>
              <a:endParaRPr>
                <a:solidFill>
                  <a:srgbClr val="595959"/>
                </a:solidFill>
              </a:endParaRPr>
            </a:p>
          </p:txBody>
        </p:sp>
        <p:sp>
          <p:nvSpPr>
            <p:cNvPr id="536" name="Google Shape;536;g30f95bba7f9_3_71"/>
            <p:cNvSpPr/>
            <p:nvPr/>
          </p:nvSpPr>
          <p:spPr>
            <a:xfrm>
              <a:off x="791626" y="1952602"/>
              <a:ext cx="4717800" cy="4398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Layers: </a:t>
              </a:r>
              <a:r>
                <a:rPr lang="zh-CN">
                  <a:solidFill>
                    <a:srgbClr val="595959"/>
                  </a:solidFill>
                </a:rPr>
                <a:t>Two recurrent neural network layers with dropout.</a:t>
              </a:r>
              <a:endParaRPr>
                <a:solidFill>
                  <a:srgbClr val="A5A5A5"/>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g30f95bba7f9_3_109"/>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543" name="Google Shape;543;g30f95bba7f9_3_109"/>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544" name="Google Shape;544;g30f95bba7f9_3_109"/>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LSTM Model</a:t>
            </a:r>
            <a:endParaRPr b="1" sz="1700">
              <a:solidFill>
                <a:srgbClr val="A5A5A5"/>
              </a:solidFill>
            </a:endParaRPr>
          </a:p>
        </p:txBody>
      </p:sp>
      <p:sp>
        <p:nvSpPr>
          <p:cNvPr id="545" name="Google Shape;545;g30f95bba7f9_3_109"/>
          <p:cNvSpPr/>
          <p:nvPr/>
        </p:nvSpPr>
        <p:spPr>
          <a:xfrm>
            <a:off x="1109151" y="1417150"/>
            <a:ext cx="2691600" cy="317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zh-CN" sz="1800">
                <a:solidFill>
                  <a:srgbClr val="595959"/>
                </a:solidFill>
              </a:rPr>
              <a:t>Hyperparameter Tuning</a:t>
            </a:r>
            <a:endParaRPr b="1" sz="1800">
              <a:solidFill>
                <a:srgbClr val="A5A5A5"/>
              </a:solidFill>
            </a:endParaRPr>
          </a:p>
        </p:txBody>
      </p:sp>
      <p:grpSp>
        <p:nvGrpSpPr>
          <p:cNvPr id="546" name="Google Shape;546;g30f95bba7f9_3_109"/>
          <p:cNvGrpSpPr/>
          <p:nvPr/>
        </p:nvGrpSpPr>
        <p:grpSpPr>
          <a:xfrm>
            <a:off x="494167" y="1306612"/>
            <a:ext cx="406965" cy="446413"/>
            <a:chOff x="3995936" y="1433279"/>
            <a:chExt cx="719400" cy="844200"/>
          </a:xfrm>
        </p:grpSpPr>
        <p:sp>
          <p:nvSpPr>
            <p:cNvPr id="547" name="Google Shape;547;g30f95bba7f9_3_109"/>
            <p:cNvSpPr/>
            <p:nvPr/>
          </p:nvSpPr>
          <p:spPr>
            <a:xfrm>
              <a:off x="3995936" y="1495374"/>
              <a:ext cx="719400" cy="72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8" name="Google Shape;548;g30f95bba7f9_3_109"/>
            <p:cNvSpPr txBox="1"/>
            <p:nvPr/>
          </p:nvSpPr>
          <p:spPr>
            <a:xfrm>
              <a:off x="4115491" y="1433279"/>
              <a:ext cx="480300" cy="84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Arial"/>
                <a:buNone/>
              </a:pPr>
              <a:r>
                <a:rPr lang="zh-CN" sz="2300">
                  <a:solidFill>
                    <a:schemeClr val="lt1"/>
                  </a:solidFill>
                </a:rPr>
                <a:t>2</a:t>
              </a:r>
              <a:endParaRPr b="0" i="0" sz="1800" u="none" cap="none" strike="noStrike">
                <a:solidFill>
                  <a:schemeClr val="lt1"/>
                </a:solidFill>
                <a:latin typeface="Arial"/>
                <a:ea typeface="Arial"/>
                <a:cs typeface="Arial"/>
                <a:sym typeface="Arial"/>
              </a:endParaRPr>
            </a:p>
          </p:txBody>
        </p:sp>
      </p:grpSp>
      <p:grpSp>
        <p:nvGrpSpPr>
          <p:cNvPr id="549" name="Google Shape;549;g30f95bba7f9_3_109"/>
          <p:cNvGrpSpPr/>
          <p:nvPr/>
        </p:nvGrpSpPr>
        <p:grpSpPr>
          <a:xfrm>
            <a:off x="771203" y="1937025"/>
            <a:ext cx="3800684" cy="1845114"/>
            <a:chOff x="791626" y="1952591"/>
            <a:chExt cx="4717830" cy="897778"/>
          </a:xfrm>
        </p:grpSpPr>
        <p:sp>
          <p:nvSpPr>
            <p:cNvPr id="550" name="Google Shape;550;g30f95bba7f9_3_109"/>
            <p:cNvSpPr/>
            <p:nvPr/>
          </p:nvSpPr>
          <p:spPr>
            <a:xfrm>
              <a:off x="791656" y="1952591"/>
              <a:ext cx="4717800" cy="4581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Tool Used</a:t>
              </a:r>
              <a:r>
                <a:rPr b="1" lang="zh-CN">
                  <a:solidFill>
                    <a:srgbClr val="595959"/>
                  </a:solidFill>
                </a:rPr>
                <a:t>: </a:t>
              </a:r>
              <a:r>
                <a:rPr lang="zh-CN">
                  <a:solidFill>
                    <a:srgbClr val="595959"/>
                  </a:solidFill>
                </a:rPr>
                <a:t>Keras Tuner with Bayesian Optimization</a:t>
              </a:r>
              <a:endParaRPr>
                <a:solidFill>
                  <a:srgbClr val="A5A5A5"/>
                </a:solidFill>
                <a:latin typeface="Arial"/>
                <a:ea typeface="Arial"/>
                <a:cs typeface="Arial"/>
                <a:sym typeface="Arial"/>
              </a:endParaRPr>
            </a:p>
          </p:txBody>
        </p:sp>
        <p:sp>
          <p:nvSpPr>
            <p:cNvPr id="551" name="Google Shape;551;g30f95bba7f9_3_109"/>
            <p:cNvSpPr/>
            <p:nvPr/>
          </p:nvSpPr>
          <p:spPr>
            <a:xfrm>
              <a:off x="791626" y="2410569"/>
              <a:ext cx="4717800" cy="4398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Parameters Tuned:</a:t>
              </a:r>
              <a:r>
                <a:rPr lang="zh-CN">
                  <a:solidFill>
                    <a:srgbClr val="595959"/>
                  </a:solidFill>
                </a:rPr>
                <a:t> LSTM units, dropout rates, L2 regularization, learning rate</a:t>
              </a:r>
              <a:endParaRPr>
                <a:solidFill>
                  <a:srgbClr val="595959"/>
                </a:solidFill>
              </a:endParaRPr>
            </a:p>
          </p:txBody>
        </p:sp>
      </p:grpSp>
      <p:graphicFrame>
        <p:nvGraphicFramePr>
          <p:cNvPr id="552" name="Google Shape;552;g30f95bba7f9_3_109"/>
          <p:cNvGraphicFramePr/>
          <p:nvPr/>
        </p:nvGraphicFramePr>
        <p:xfrm>
          <a:off x="5379100" y="1417150"/>
          <a:ext cx="3000000" cy="3000000"/>
        </p:xfrm>
        <a:graphic>
          <a:graphicData uri="http://schemas.openxmlformats.org/drawingml/2006/table">
            <a:tbl>
              <a:tblPr bandRow="1">
                <a:noFill/>
                <a:tableStyleId>{BB0B04DA-5965-46E6-A975-0C0E41C94885}</a:tableStyleId>
              </a:tblPr>
              <a:tblGrid>
                <a:gridCol w="1517450"/>
                <a:gridCol w="1517975"/>
              </a:tblGrid>
              <a:tr h="337675">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Name</a:t>
                      </a:r>
                      <a:endParaRPr sz="1200">
                        <a:latin typeface="Times New Roman"/>
                        <a:ea typeface="Times New Roman"/>
                        <a:cs typeface="Times New Roman"/>
                        <a:sym typeface="Times New Roman"/>
                      </a:endParaRPr>
                    </a:p>
                  </a:txBody>
                  <a:tcPr marT="0" marB="0" marR="68575" marL="68575"/>
                </a:tc>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Value</a:t>
                      </a:r>
                      <a:endParaRPr sz="1200">
                        <a:latin typeface="Times New Roman"/>
                        <a:ea typeface="Times New Roman"/>
                        <a:cs typeface="Times New Roman"/>
                        <a:sym typeface="Times New Roman"/>
                      </a:endParaRPr>
                    </a:p>
                  </a:txBody>
                  <a:tcPr marT="0" marB="0" marR="68575" marL="68575"/>
                </a:tc>
              </a:tr>
              <a:tr h="337675">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lstm_units</a:t>
                      </a:r>
                      <a:endParaRPr sz="1200">
                        <a:latin typeface="Times New Roman"/>
                        <a:ea typeface="Times New Roman"/>
                        <a:cs typeface="Times New Roman"/>
                        <a:sym typeface="Times New Roman"/>
                      </a:endParaRPr>
                    </a:p>
                  </a:txBody>
                  <a:tcPr marT="0" marB="0" marR="68575" marL="68575"/>
                </a:tc>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160</a:t>
                      </a:r>
                      <a:endParaRPr sz="1200">
                        <a:latin typeface="Times New Roman"/>
                        <a:ea typeface="Times New Roman"/>
                        <a:cs typeface="Times New Roman"/>
                        <a:sym typeface="Times New Roman"/>
                      </a:endParaRPr>
                    </a:p>
                  </a:txBody>
                  <a:tcPr marT="0" marB="0" marR="68575" marL="68575"/>
                </a:tc>
              </a:tr>
              <a:tr h="337675">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lstm_units_2</a:t>
                      </a:r>
                      <a:endParaRPr sz="1200">
                        <a:latin typeface="Times New Roman"/>
                        <a:ea typeface="Times New Roman"/>
                        <a:cs typeface="Times New Roman"/>
                        <a:sym typeface="Times New Roman"/>
                      </a:endParaRPr>
                    </a:p>
                  </a:txBody>
                  <a:tcPr marT="0" marB="0" marR="68575" marL="68575"/>
                </a:tc>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a:txBody>
                  <a:tcPr marT="0" marB="0" marR="68575" marL="68575"/>
                </a:tc>
              </a:tr>
              <a:tr h="337675">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dropout_rate</a:t>
                      </a:r>
                      <a:endParaRPr sz="1200">
                        <a:latin typeface="Times New Roman"/>
                        <a:ea typeface="Times New Roman"/>
                        <a:cs typeface="Times New Roman"/>
                        <a:sym typeface="Times New Roman"/>
                      </a:endParaRPr>
                    </a:p>
                  </a:txBody>
                  <a:tcPr marT="0" marB="0" marR="68575" marL="68575"/>
                </a:tc>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0.1</a:t>
                      </a:r>
                      <a:endParaRPr sz="1200">
                        <a:latin typeface="Times New Roman"/>
                        <a:ea typeface="Times New Roman"/>
                        <a:cs typeface="Times New Roman"/>
                        <a:sym typeface="Times New Roman"/>
                      </a:endParaRPr>
                    </a:p>
                  </a:txBody>
                  <a:tcPr marT="0" marB="0" marR="68575" marL="68575"/>
                </a:tc>
              </a:tr>
              <a:tr h="337675">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lstm_look_back</a:t>
                      </a:r>
                      <a:endParaRPr sz="1200">
                        <a:latin typeface="Times New Roman"/>
                        <a:ea typeface="Times New Roman"/>
                        <a:cs typeface="Times New Roman"/>
                        <a:sym typeface="Times New Roman"/>
                      </a:endParaRPr>
                    </a:p>
                  </a:txBody>
                  <a:tcPr marT="0" marB="0" marR="68575" marL="68575"/>
                </a:tc>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20</a:t>
                      </a:r>
                      <a:endParaRPr sz="1200">
                        <a:latin typeface="Times New Roman"/>
                        <a:ea typeface="Times New Roman"/>
                        <a:cs typeface="Times New Roman"/>
                        <a:sym typeface="Times New Roman"/>
                      </a:endParaRPr>
                    </a:p>
                  </a:txBody>
                  <a:tcPr marT="0" marB="0" marR="68575" marL="68575"/>
                </a:tc>
              </a:tr>
              <a:tr h="337675">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l2_reg</a:t>
                      </a:r>
                      <a:endParaRPr sz="1200">
                        <a:latin typeface="Times New Roman"/>
                        <a:ea typeface="Times New Roman"/>
                        <a:cs typeface="Times New Roman"/>
                        <a:sym typeface="Times New Roman"/>
                      </a:endParaRPr>
                    </a:p>
                  </a:txBody>
                  <a:tcPr marT="0" marB="0" marR="68575" marL="68575"/>
                </a:tc>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0.0006</a:t>
                      </a:r>
                      <a:endParaRPr sz="1200">
                        <a:latin typeface="Times New Roman"/>
                        <a:ea typeface="Times New Roman"/>
                        <a:cs typeface="Times New Roman"/>
                        <a:sym typeface="Times New Roman"/>
                      </a:endParaRPr>
                    </a:p>
                  </a:txBody>
                  <a:tcPr marT="0" marB="0" marR="68575" marL="68575"/>
                </a:tc>
              </a:tr>
              <a:tr h="337675">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learning_rate</a:t>
                      </a:r>
                      <a:endParaRPr sz="1200">
                        <a:latin typeface="Times New Roman"/>
                        <a:ea typeface="Times New Roman"/>
                        <a:cs typeface="Times New Roman"/>
                        <a:sym typeface="Times New Roman"/>
                      </a:endParaRPr>
                    </a:p>
                  </a:txBody>
                  <a:tcPr marT="0" marB="0" marR="68575" marL="68575"/>
                </a:tc>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0.003</a:t>
                      </a:r>
                      <a:endParaRPr sz="1200">
                        <a:latin typeface="Times New Roman"/>
                        <a:ea typeface="Times New Roman"/>
                        <a:cs typeface="Times New Roman"/>
                        <a:sym typeface="Times New Roman"/>
                      </a:endParaRPr>
                    </a:p>
                  </a:txBody>
                  <a:tcPr marT="0" marB="0" marR="68575" marL="68575"/>
                </a:tc>
              </a:tr>
              <a:tr h="337675">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batch_size</a:t>
                      </a:r>
                      <a:endParaRPr sz="1200">
                        <a:latin typeface="Times New Roman"/>
                        <a:ea typeface="Times New Roman"/>
                        <a:cs typeface="Times New Roman"/>
                        <a:sym typeface="Times New Roman"/>
                      </a:endParaRPr>
                    </a:p>
                  </a:txBody>
                  <a:tcPr marT="0" marB="0" marR="68575" marL="68575"/>
                </a:tc>
                <a:tc>
                  <a:txBody>
                    <a:bodyPr/>
                    <a:lstStyle/>
                    <a:p>
                      <a:pPr indent="0" lvl="0" marL="0" rtl="0" algn="ctr">
                        <a:lnSpc>
                          <a:spcPct val="150000"/>
                        </a:lnSpc>
                        <a:spcBef>
                          <a:spcPts val="0"/>
                        </a:spcBef>
                        <a:spcAft>
                          <a:spcPts val="0"/>
                        </a:spcAft>
                        <a:buNone/>
                      </a:pPr>
                      <a:r>
                        <a:rPr lang="zh-CN" sz="1200">
                          <a:latin typeface="Times New Roman"/>
                          <a:ea typeface="Times New Roman"/>
                          <a:cs typeface="Times New Roman"/>
                          <a:sym typeface="Times New Roman"/>
                        </a:rPr>
                        <a:t>16</a:t>
                      </a:r>
                      <a:endParaRPr sz="1200">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g30f95bba7f9_3_142"/>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559" name="Google Shape;559;g30f95bba7f9_3_142"/>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560" name="Google Shape;560;g30f95bba7f9_3_142"/>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LSTM Model</a:t>
            </a:r>
            <a:endParaRPr b="1" sz="1700">
              <a:solidFill>
                <a:srgbClr val="A5A5A5"/>
              </a:solidFill>
            </a:endParaRPr>
          </a:p>
        </p:txBody>
      </p:sp>
      <p:sp>
        <p:nvSpPr>
          <p:cNvPr id="561" name="Google Shape;561;g30f95bba7f9_3_142"/>
          <p:cNvSpPr/>
          <p:nvPr/>
        </p:nvSpPr>
        <p:spPr>
          <a:xfrm>
            <a:off x="1109150" y="1417150"/>
            <a:ext cx="3371400" cy="317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zh-CN" sz="1800">
                <a:solidFill>
                  <a:srgbClr val="595959"/>
                </a:solidFill>
              </a:rPr>
              <a:t>Model Testing and Evaluation</a:t>
            </a:r>
            <a:endParaRPr b="1" sz="1700">
              <a:solidFill>
                <a:srgbClr val="A5A5A5"/>
              </a:solidFill>
            </a:endParaRPr>
          </a:p>
        </p:txBody>
      </p:sp>
      <p:grpSp>
        <p:nvGrpSpPr>
          <p:cNvPr id="562" name="Google Shape;562;g30f95bba7f9_3_142"/>
          <p:cNvGrpSpPr/>
          <p:nvPr/>
        </p:nvGrpSpPr>
        <p:grpSpPr>
          <a:xfrm>
            <a:off x="494167" y="1306612"/>
            <a:ext cx="406965" cy="446413"/>
            <a:chOff x="3995936" y="1433279"/>
            <a:chExt cx="719400" cy="844200"/>
          </a:xfrm>
        </p:grpSpPr>
        <p:sp>
          <p:nvSpPr>
            <p:cNvPr id="563" name="Google Shape;563;g30f95bba7f9_3_142"/>
            <p:cNvSpPr/>
            <p:nvPr/>
          </p:nvSpPr>
          <p:spPr>
            <a:xfrm>
              <a:off x="3995936" y="1495374"/>
              <a:ext cx="719400" cy="72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4" name="Google Shape;564;g30f95bba7f9_3_142"/>
            <p:cNvSpPr txBox="1"/>
            <p:nvPr/>
          </p:nvSpPr>
          <p:spPr>
            <a:xfrm>
              <a:off x="4115491" y="1433279"/>
              <a:ext cx="480300" cy="84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Arial"/>
                <a:buNone/>
              </a:pPr>
              <a:r>
                <a:rPr lang="zh-CN" sz="2300">
                  <a:solidFill>
                    <a:schemeClr val="lt1"/>
                  </a:solidFill>
                </a:rPr>
                <a:t>3</a:t>
              </a:r>
              <a:endParaRPr b="0" i="0" sz="1800" u="none" cap="none" strike="noStrike">
                <a:solidFill>
                  <a:schemeClr val="lt1"/>
                </a:solidFill>
                <a:latin typeface="Arial"/>
                <a:ea typeface="Arial"/>
                <a:cs typeface="Arial"/>
                <a:sym typeface="Arial"/>
              </a:endParaRPr>
            </a:p>
          </p:txBody>
        </p:sp>
      </p:grpSp>
      <p:grpSp>
        <p:nvGrpSpPr>
          <p:cNvPr id="565" name="Google Shape;565;g30f95bba7f9_3_142"/>
          <p:cNvGrpSpPr/>
          <p:nvPr/>
        </p:nvGrpSpPr>
        <p:grpSpPr>
          <a:xfrm>
            <a:off x="787604" y="1937004"/>
            <a:ext cx="4212052" cy="1780902"/>
            <a:chOff x="791626" y="1952602"/>
            <a:chExt cx="4717800" cy="897768"/>
          </a:xfrm>
        </p:grpSpPr>
        <p:sp>
          <p:nvSpPr>
            <p:cNvPr id="566" name="Google Shape;566;g30f95bba7f9_3_142"/>
            <p:cNvSpPr/>
            <p:nvPr/>
          </p:nvSpPr>
          <p:spPr>
            <a:xfrm>
              <a:off x="791626" y="1952602"/>
              <a:ext cx="4717800" cy="4398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Testing Process</a:t>
              </a:r>
              <a:r>
                <a:rPr b="1" lang="zh-CN">
                  <a:solidFill>
                    <a:srgbClr val="595959"/>
                  </a:solidFill>
                </a:rPr>
                <a:t>: </a:t>
              </a:r>
              <a:r>
                <a:rPr lang="zh-CN">
                  <a:solidFill>
                    <a:srgbClr val="595959"/>
                  </a:solidFill>
                </a:rPr>
                <a:t>Full training dataset with callbacks for early stopping</a:t>
              </a:r>
              <a:endParaRPr>
                <a:solidFill>
                  <a:srgbClr val="A5A5A5"/>
                </a:solidFill>
                <a:latin typeface="Arial"/>
                <a:ea typeface="Arial"/>
                <a:cs typeface="Arial"/>
                <a:sym typeface="Arial"/>
              </a:endParaRPr>
            </a:p>
          </p:txBody>
        </p:sp>
        <p:sp>
          <p:nvSpPr>
            <p:cNvPr id="567" name="Google Shape;567;g30f95bba7f9_3_142"/>
            <p:cNvSpPr/>
            <p:nvPr/>
          </p:nvSpPr>
          <p:spPr>
            <a:xfrm>
              <a:off x="791626" y="2410569"/>
              <a:ext cx="4717800" cy="4398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Evaluation</a:t>
              </a:r>
              <a:r>
                <a:rPr b="1" lang="zh-CN">
                  <a:solidFill>
                    <a:srgbClr val="595959"/>
                  </a:solidFill>
                </a:rPr>
                <a:t>:</a:t>
              </a:r>
              <a:r>
                <a:rPr lang="zh-CN">
                  <a:solidFill>
                    <a:srgbClr val="595959"/>
                  </a:solidFill>
                </a:rPr>
                <a:t> </a:t>
              </a:r>
              <a:r>
                <a:rPr lang="zh-CN">
                  <a:solidFill>
                    <a:srgbClr val="595959"/>
                  </a:solidFill>
                </a:rPr>
                <a:t>Inverse transform predictions for accuracy against actual prices</a:t>
              </a:r>
              <a:endParaRPr>
                <a:solidFill>
                  <a:srgbClr val="595959"/>
                </a:solidFill>
              </a:endParaRPr>
            </a:p>
          </p:txBody>
        </p:sp>
      </p:grpSp>
      <p:grpSp>
        <p:nvGrpSpPr>
          <p:cNvPr id="568" name="Google Shape;568;g30f95bba7f9_3_142"/>
          <p:cNvGrpSpPr/>
          <p:nvPr/>
        </p:nvGrpSpPr>
        <p:grpSpPr>
          <a:xfrm>
            <a:off x="5635924" y="891324"/>
            <a:ext cx="2862541" cy="3872255"/>
            <a:chOff x="5834675" y="1168200"/>
            <a:chExt cx="2650501" cy="3714750"/>
          </a:xfrm>
        </p:grpSpPr>
        <p:pic>
          <p:nvPicPr>
            <p:cNvPr descr="A graph of a graph and a graph of a graph&#10;&#10;Description automatically generated" id="569" name="Google Shape;569;g30f95bba7f9_3_142"/>
            <p:cNvPicPr preferRelativeResize="0"/>
            <p:nvPr/>
          </p:nvPicPr>
          <p:blipFill rotWithShape="1">
            <a:blip r:embed="rId4">
              <a:alphaModFix/>
            </a:blip>
            <a:srcRect b="0" l="0" r="51269" t="0"/>
            <a:stretch/>
          </p:blipFill>
          <p:spPr>
            <a:xfrm>
              <a:off x="5834675" y="1168200"/>
              <a:ext cx="2650501" cy="1857375"/>
            </a:xfrm>
            <a:prstGeom prst="rect">
              <a:avLst/>
            </a:prstGeom>
            <a:noFill/>
            <a:ln>
              <a:noFill/>
            </a:ln>
          </p:spPr>
        </p:pic>
        <p:pic>
          <p:nvPicPr>
            <p:cNvPr descr="A graph of a graph and a graph of a graph&#10;&#10;Description automatically generated" id="570" name="Google Shape;570;g30f95bba7f9_3_142"/>
            <p:cNvPicPr preferRelativeResize="0"/>
            <p:nvPr/>
          </p:nvPicPr>
          <p:blipFill rotWithShape="1">
            <a:blip r:embed="rId4">
              <a:alphaModFix/>
            </a:blip>
            <a:srcRect b="0" l="48793" r="2470" t="0"/>
            <a:stretch/>
          </p:blipFill>
          <p:spPr>
            <a:xfrm>
              <a:off x="5834675" y="3025575"/>
              <a:ext cx="2650501" cy="185737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295" name="Google Shape;295;p2"/>
          <p:cNvCxnSpPr/>
          <p:nvPr/>
        </p:nvCxnSpPr>
        <p:spPr>
          <a:xfrm rot="10800000">
            <a:off x="794" y="2586430"/>
            <a:ext cx="9142413" cy="0"/>
          </a:xfrm>
          <a:prstGeom prst="straightConnector1">
            <a:avLst/>
          </a:prstGeom>
          <a:noFill/>
          <a:ln cap="flat" cmpd="sng" w="9525">
            <a:solidFill>
              <a:srgbClr val="2E2E2E"/>
            </a:solidFill>
            <a:prstDash val="solid"/>
            <a:miter lim="800000"/>
            <a:headEnd len="sm" w="sm" type="none"/>
            <a:tailEnd len="sm" w="sm" type="none"/>
          </a:ln>
        </p:spPr>
      </p:cxnSp>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296" name="Google Shape;296;p2"/>
          <p:cNvSpPr/>
          <p:nvPr/>
        </p:nvSpPr>
        <p:spPr>
          <a:xfrm>
            <a:off x="2954048" y="2507979"/>
            <a:ext cx="156900" cy="1569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297" name="Google Shape;297;p2"/>
          <p:cNvSpPr/>
          <p:nvPr/>
        </p:nvSpPr>
        <p:spPr>
          <a:xfrm>
            <a:off x="5506774" y="2507975"/>
            <a:ext cx="156900" cy="1569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298" name="Google Shape;298;p2"/>
          <p:cNvSpPr/>
          <p:nvPr/>
        </p:nvSpPr>
        <p:spPr>
          <a:xfrm>
            <a:off x="1677664" y="2493901"/>
            <a:ext cx="156900" cy="156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299" name="Google Shape;299;p2"/>
          <p:cNvSpPr/>
          <p:nvPr/>
        </p:nvSpPr>
        <p:spPr>
          <a:xfrm>
            <a:off x="6783136" y="2518600"/>
            <a:ext cx="156952" cy="15695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00" name="Google Shape;300;p2"/>
          <p:cNvSpPr txBox="1"/>
          <p:nvPr/>
        </p:nvSpPr>
        <p:spPr>
          <a:xfrm>
            <a:off x="2074525" y="1707275"/>
            <a:ext cx="17418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a:solidFill>
                  <a:srgbClr val="595959"/>
                </a:solidFill>
              </a:rPr>
              <a:t>Data Preparation</a:t>
            </a:r>
            <a:endParaRPr b="0" i="0" sz="1400" u="none" cap="none" strike="noStrike">
              <a:solidFill>
                <a:srgbClr val="595959"/>
              </a:solidFill>
              <a:latin typeface="Arial"/>
              <a:ea typeface="Arial"/>
              <a:cs typeface="Arial"/>
              <a:sym typeface="Arial"/>
            </a:endParaRPr>
          </a:p>
          <a:p>
            <a:pPr indent="0" lvl="0" marL="0" marR="0" rtl="0" algn="ctr">
              <a:spcBef>
                <a:spcPts val="0"/>
              </a:spcBef>
              <a:spcAft>
                <a:spcPts val="0"/>
              </a:spcAft>
              <a:buNone/>
            </a:pPr>
            <a:r>
              <a:t/>
            </a:r>
            <a:endParaRPr b="0" i="0" sz="800" u="none" cap="none" strike="noStrike">
              <a:solidFill>
                <a:srgbClr val="7F7F7F"/>
              </a:solidFill>
              <a:latin typeface="Arial"/>
              <a:ea typeface="Arial"/>
              <a:cs typeface="Arial"/>
              <a:sym typeface="Arial"/>
            </a:endParaRPr>
          </a:p>
          <a:p>
            <a:pPr indent="0" lvl="0" marL="0" rtl="0" algn="ctr">
              <a:spcBef>
                <a:spcPts val="0"/>
              </a:spcBef>
              <a:spcAft>
                <a:spcPts val="0"/>
              </a:spcAft>
              <a:buClr>
                <a:schemeClr val="dk1"/>
              </a:buClr>
              <a:buFont typeface="Arial"/>
              <a:buNone/>
            </a:pPr>
            <a:r>
              <a:rPr lang="zh-CN" sz="800">
                <a:solidFill>
                  <a:srgbClr val="7F7F7F"/>
                </a:solidFill>
              </a:rPr>
              <a:t>Part 2</a:t>
            </a:r>
            <a:endParaRPr b="0" i="0" sz="800" u="none" cap="none" strike="noStrike">
              <a:solidFill>
                <a:srgbClr val="7F7F7F"/>
              </a:solidFill>
              <a:latin typeface="Arial"/>
              <a:ea typeface="Arial"/>
              <a:cs typeface="Arial"/>
              <a:sym typeface="Arial"/>
            </a:endParaRPr>
          </a:p>
        </p:txBody>
      </p:sp>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01" name="Google Shape;301;p2"/>
          <p:cNvSpPr txBox="1"/>
          <p:nvPr/>
        </p:nvSpPr>
        <p:spPr>
          <a:xfrm>
            <a:off x="4352472" y="1707275"/>
            <a:ext cx="2104200" cy="554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lang="zh-CN">
                <a:solidFill>
                  <a:srgbClr val="595959"/>
                </a:solidFill>
              </a:rPr>
              <a:t>Results and Analysis</a:t>
            </a:r>
            <a:endParaRPr sz="1400">
              <a:solidFill>
                <a:srgbClr val="595959"/>
              </a:solidFill>
              <a:latin typeface="Arial"/>
              <a:ea typeface="Arial"/>
              <a:cs typeface="Arial"/>
              <a:sym typeface="Arial"/>
            </a:endParaRPr>
          </a:p>
          <a:p>
            <a:pPr indent="0" lvl="0" marL="0" marR="0" rtl="0" algn="ctr">
              <a:spcBef>
                <a:spcPts val="0"/>
              </a:spcBef>
              <a:spcAft>
                <a:spcPts val="0"/>
              </a:spcAft>
              <a:buNone/>
            </a:pPr>
            <a:r>
              <a:t/>
            </a:r>
            <a:endParaRPr sz="800">
              <a:solidFill>
                <a:srgbClr val="7F7F7F"/>
              </a:solidFill>
              <a:latin typeface="Arial"/>
              <a:ea typeface="Arial"/>
              <a:cs typeface="Arial"/>
              <a:sym typeface="Arial"/>
            </a:endParaRPr>
          </a:p>
          <a:p>
            <a:pPr indent="0" lvl="0" marL="0" rtl="0" algn="ctr">
              <a:spcBef>
                <a:spcPts val="0"/>
              </a:spcBef>
              <a:spcAft>
                <a:spcPts val="0"/>
              </a:spcAft>
              <a:buClr>
                <a:schemeClr val="dk1"/>
              </a:buClr>
              <a:buFont typeface="Arial"/>
              <a:buNone/>
            </a:pPr>
            <a:r>
              <a:rPr lang="zh-CN" sz="800">
                <a:solidFill>
                  <a:srgbClr val="7F7F7F"/>
                </a:solidFill>
              </a:rPr>
              <a:t>Part 4</a:t>
            </a:r>
            <a:endParaRPr sz="800">
              <a:solidFill>
                <a:srgbClr val="7F7F7F"/>
              </a:solidFill>
              <a:latin typeface="Arial"/>
              <a:ea typeface="Arial"/>
              <a:cs typeface="Arial"/>
              <a:sym typeface="Arial"/>
            </a:endParaRPr>
          </a:p>
        </p:txBody>
      </p:sp>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02" name="Google Shape;302;p2"/>
          <p:cNvSpPr txBox="1"/>
          <p:nvPr/>
        </p:nvSpPr>
        <p:spPr>
          <a:xfrm>
            <a:off x="3318614" y="2824809"/>
            <a:ext cx="16323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a:solidFill>
                  <a:srgbClr val="595959"/>
                </a:solidFill>
              </a:rPr>
              <a:t>Models</a:t>
            </a:r>
            <a:endParaRPr sz="1400">
              <a:solidFill>
                <a:srgbClr val="595959"/>
              </a:solidFill>
              <a:latin typeface="Arial"/>
              <a:ea typeface="Arial"/>
              <a:cs typeface="Arial"/>
              <a:sym typeface="Arial"/>
            </a:endParaRPr>
          </a:p>
          <a:p>
            <a:pPr indent="0" lvl="0" marL="0" marR="0" rtl="0" algn="ctr">
              <a:spcBef>
                <a:spcPts val="0"/>
              </a:spcBef>
              <a:spcAft>
                <a:spcPts val="0"/>
              </a:spcAft>
              <a:buNone/>
            </a:pPr>
            <a:r>
              <a:t/>
            </a:r>
            <a:endParaRPr sz="800">
              <a:solidFill>
                <a:srgbClr val="7F7F7F"/>
              </a:solidFill>
              <a:latin typeface="Arial"/>
              <a:ea typeface="Arial"/>
              <a:cs typeface="Arial"/>
              <a:sym typeface="Arial"/>
            </a:endParaRPr>
          </a:p>
          <a:p>
            <a:pPr indent="0" lvl="0" marL="0" rtl="0" algn="ctr">
              <a:spcBef>
                <a:spcPts val="0"/>
              </a:spcBef>
              <a:spcAft>
                <a:spcPts val="0"/>
              </a:spcAft>
              <a:buClr>
                <a:schemeClr val="dk1"/>
              </a:buClr>
              <a:buFont typeface="Arial"/>
              <a:buNone/>
            </a:pPr>
            <a:r>
              <a:rPr lang="zh-CN" sz="800">
                <a:solidFill>
                  <a:srgbClr val="7F7F7F"/>
                </a:solidFill>
              </a:rPr>
              <a:t>Part 3</a:t>
            </a:r>
            <a:endParaRPr sz="800">
              <a:solidFill>
                <a:srgbClr val="7F7F7F"/>
              </a:solidFill>
              <a:latin typeface="Arial"/>
              <a:ea typeface="Arial"/>
              <a:cs typeface="Arial"/>
              <a:sym typeface="Arial"/>
            </a:endParaRPr>
          </a:p>
        </p:txBody>
      </p:sp>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03" name="Google Shape;303;p2"/>
          <p:cNvSpPr txBox="1"/>
          <p:nvPr/>
        </p:nvSpPr>
        <p:spPr>
          <a:xfrm>
            <a:off x="885226" y="2824750"/>
            <a:ext cx="17418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a:solidFill>
                  <a:srgbClr val="595959"/>
                </a:solidFill>
              </a:rPr>
              <a:t>Introduction</a:t>
            </a:r>
            <a:endParaRPr sz="1400">
              <a:solidFill>
                <a:srgbClr val="595959"/>
              </a:solidFill>
              <a:latin typeface="Arial"/>
              <a:ea typeface="Arial"/>
              <a:cs typeface="Arial"/>
              <a:sym typeface="Arial"/>
            </a:endParaRPr>
          </a:p>
          <a:p>
            <a:pPr indent="0" lvl="0" marL="0" marR="0" rtl="0" algn="ctr">
              <a:spcBef>
                <a:spcPts val="0"/>
              </a:spcBef>
              <a:spcAft>
                <a:spcPts val="0"/>
              </a:spcAft>
              <a:buNone/>
            </a:pPr>
            <a:r>
              <a:t/>
            </a:r>
            <a:endParaRPr sz="800">
              <a:solidFill>
                <a:srgbClr val="7F7F7F"/>
              </a:solidFill>
              <a:latin typeface="Arial"/>
              <a:ea typeface="Arial"/>
              <a:cs typeface="Arial"/>
              <a:sym typeface="Arial"/>
            </a:endParaRPr>
          </a:p>
          <a:p>
            <a:pPr indent="0" lvl="0" marL="0" marR="0" rtl="0" algn="ctr">
              <a:spcBef>
                <a:spcPts val="0"/>
              </a:spcBef>
              <a:spcAft>
                <a:spcPts val="0"/>
              </a:spcAft>
              <a:buNone/>
            </a:pPr>
            <a:r>
              <a:rPr lang="zh-CN" sz="800">
                <a:solidFill>
                  <a:srgbClr val="7F7F7F"/>
                </a:solidFill>
              </a:rPr>
              <a:t>Part 1</a:t>
            </a:r>
            <a:endParaRPr sz="800">
              <a:solidFill>
                <a:srgbClr val="7F7F7F"/>
              </a:solidFill>
              <a:latin typeface="Arial"/>
              <a:ea typeface="Arial"/>
              <a:cs typeface="Arial"/>
              <a:sym typeface="Arial"/>
            </a:endParaRPr>
          </a:p>
        </p:txBody>
      </p:sp>
      <p:grpSp>
        <p:nvGrpSpPr>
          <p:cNvPr id="304" name="Google Shape;304;p2"/>
          <p:cNvGrpSpPr/>
          <p:nvPr/>
        </p:nvGrpSpPr>
        <p:grpSpPr>
          <a:xfrm>
            <a:off x="-7878" y="428756"/>
            <a:ext cx="1632226" cy="484632"/>
            <a:chOff x="-7863" y="428741"/>
            <a:chExt cx="1354882" cy="484632"/>
          </a:xfrm>
        </p:grpSpPr>
        <p:sp>
          <p:nvSpPr>
            <p:cNvPr id="305" name="Google Shape;305;p2"/>
            <p:cNvSpPr/>
            <p:nvPr/>
          </p:nvSpPr>
          <p:spPr>
            <a:xfrm>
              <a:off x="-7863" y="428741"/>
              <a:ext cx="1354882" cy="484632"/>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6" name="Google Shape;306;p2"/>
            <p:cNvSpPr/>
            <p:nvPr/>
          </p:nvSpPr>
          <p:spPr>
            <a:xfrm>
              <a:off x="127299" y="437435"/>
              <a:ext cx="975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000">
                  <a:solidFill>
                    <a:schemeClr val="lt1"/>
                  </a:solidFill>
                </a:rPr>
                <a:t>Agenda</a:t>
              </a:r>
              <a:endParaRPr b="1" sz="2000">
                <a:solidFill>
                  <a:schemeClr val="lt1"/>
                </a:solidFill>
                <a:latin typeface="Arial"/>
                <a:ea typeface="Arial"/>
                <a:cs typeface="Arial"/>
                <a:sym typeface="Arial"/>
              </a:endParaRPr>
            </a:p>
          </p:txBody>
        </p:sp>
      </p:grpSp>
      <p:grpSp>
        <p:nvGrpSpPr>
          <p:cNvPr id="307" name="Google Shape;307;p2"/>
          <p:cNvGrpSpPr/>
          <p:nvPr/>
        </p:nvGrpSpPr>
        <p:grpSpPr>
          <a:xfrm>
            <a:off x="-478466" y="4336837"/>
            <a:ext cx="9621673" cy="835548"/>
            <a:chOff x="-477673" y="-270722"/>
            <a:chExt cx="9621673" cy="835548"/>
          </a:xfrm>
        </p:grpSpPr>
        <p:sp>
          <p:nvSpPr>
            <p:cNvPr id="308" name="Google Shape;308;p2"/>
            <p:cNvSpPr/>
            <p:nvPr/>
          </p:nvSpPr>
          <p:spPr>
            <a:xfrm>
              <a:off x="0" y="0"/>
              <a:ext cx="9144000" cy="532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2"/>
            <p:cNvSpPr/>
            <p:nvPr/>
          </p:nvSpPr>
          <p:spPr>
            <a:xfrm flipH="1">
              <a:off x="-477673" y="-270722"/>
              <a:ext cx="5322627" cy="835548"/>
            </a:xfrm>
            <a:prstGeom prst="parallelogram">
              <a:avLst>
                <a:gd fmla="val 72317" name="adj"/>
              </a:avLst>
            </a:prstGeom>
            <a:solidFill>
              <a:schemeClr val="dk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10" name="Google Shape;310;p2"/>
          <p:cNvPicPr preferRelativeResize="0"/>
          <p:nvPr/>
        </p:nvPicPr>
        <p:blipFill>
          <a:blip r:embed="rId3">
            <a:alphaModFix/>
          </a:blip>
          <a:stretch>
            <a:fillRect/>
          </a:stretch>
        </p:blipFill>
        <p:spPr>
          <a:xfrm>
            <a:off x="7817650" y="183300"/>
            <a:ext cx="1050849" cy="317600"/>
          </a:xfrm>
          <a:prstGeom prst="rect">
            <a:avLst/>
          </a:prstGeom>
          <a:noFill/>
          <a:ln>
            <a:noFill/>
          </a:ln>
        </p:spPr>
      </p:pic>
      <p:sp>
        <p:nvSpPr>
          <p:cNvPr id="311" name="Google Shape;311;p2"/>
          <p:cNvSpPr/>
          <p:nvPr/>
        </p:nvSpPr>
        <p:spPr>
          <a:xfrm>
            <a:off x="5846475" y="606300"/>
            <a:ext cx="3416400" cy="163200"/>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12" name="Google Shape;312;p2"/>
          <p:cNvSpPr/>
          <p:nvPr/>
        </p:nvSpPr>
        <p:spPr>
          <a:xfrm>
            <a:off x="4230388" y="2515487"/>
            <a:ext cx="156900" cy="163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13" name="Google Shape;313;p2"/>
          <p:cNvSpPr txBox="1"/>
          <p:nvPr/>
        </p:nvSpPr>
        <p:spPr>
          <a:xfrm>
            <a:off x="5809510" y="2824750"/>
            <a:ext cx="2104200" cy="554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lang="zh-CN">
                <a:solidFill>
                  <a:srgbClr val="595959"/>
                </a:solidFill>
              </a:rPr>
              <a:t>Conclusion</a:t>
            </a:r>
            <a:endParaRPr sz="1400">
              <a:solidFill>
                <a:srgbClr val="595959"/>
              </a:solidFill>
              <a:latin typeface="Arial"/>
              <a:ea typeface="Arial"/>
              <a:cs typeface="Arial"/>
              <a:sym typeface="Arial"/>
            </a:endParaRPr>
          </a:p>
          <a:p>
            <a:pPr indent="0" lvl="0" marL="0" marR="0" rtl="0" algn="ctr">
              <a:spcBef>
                <a:spcPts val="0"/>
              </a:spcBef>
              <a:spcAft>
                <a:spcPts val="0"/>
              </a:spcAft>
              <a:buNone/>
            </a:pPr>
            <a:r>
              <a:t/>
            </a:r>
            <a:endParaRPr sz="800">
              <a:solidFill>
                <a:srgbClr val="7F7F7F"/>
              </a:solidFill>
              <a:latin typeface="Arial"/>
              <a:ea typeface="Arial"/>
              <a:cs typeface="Arial"/>
              <a:sym typeface="Arial"/>
            </a:endParaRPr>
          </a:p>
          <a:p>
            <a:pPr indent="0" lvl="0" marL="0" rtl="0" algn="ctr">
              <a:spcBef>
                <a:spcPts val="0"/>
              </a:spcBef>
              <a:spcAft>
                <a:spcPts val="0"/>
              </a:spcAft>
              <a:buClr>
                <a:schemeClr val="dk1"/>
              </a:buClr>
              <a:buFont typeface="Arial"/>
              <a:buNone/>
            </a:pPr>
            <a:r>
              <a:rPr lang="zh-CN" sz="800">
                <a:solidFill>
                  <a:srgbClr val="7F7F7F"/>
                </a:solidFill>
              </a:rPr>
              <a:t>Part 5</a:t>
            </a:r>
            <a:endParaRPr sz="800">
              <a:solidFill>
                <a:srgbClr val="7F7F7F"/>
              </a:solidFill>
              <a:latin typeface="Arial"/>
              <a:ea typeface="Arial"/>
              <a:cs typeface="Arial"/>
              <a:sym typeface="Arial"/>
            </a:endParaRPr>
          </a:p>
        </p:txBody>
      </p:sp>
    </p:spTree>
  </p:cSld>
  <p:clrMapOvr>
    <a:masterClrMapping/>
  </p:clrMapOvr>
  <mc:AlternateContent>
    <mc:Choice Requires="p14">
      <p:transition advClick="0" advTm="200" spd="slow">
        <p14:doors dir="ver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g30f95bba7f9_3_202"/>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577" name="Google Shape;577;g30f95bba7f9_3_202"/>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578" name="Google Shape;578;g30f95bba7f9_3_202"/>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MoE Model </a:t>
            </a:r>
            <a:endParaRPr b="1" sz="1700">
              <a:solidFill>
                <a:srgbClr val="A5A5A5"/>
              </a:solidFill>
            </a:endParaRPr>
          </a:p>
        </p:txBody>
      </p:sp>
      <p:sp>
        <p:nvSpPr>
          <p:cNvPr id="579" name="Google Shape;579;g30f95bba7f9_3_202"/>
          <p:cNvSpPr/>
          <p:nvPr/>
        </p:nvSpPr>
        <p:spPr>
          <a:xfrm>
            <a:off x="1109150" y="1417150"/>
            <a:ext cx="3622200" cy="317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zh-CN" sz="1800">
                <a:solidFill>
                  <a:srgbClr val="595959"/>
                </a:solidFill>
              </a:rPr>
              <a:t>Gating Network Mechanism:</a:t>
            </a:r>
            <a:endParaRPr b="1" sz="1700">
              <a:solidFill>
                <a:srgbClr val="A5A5A5"/>
              </a:solidFill>
            </a:endParaRPr>
          </a:p>
        </p:txBody>
      </p:sp>
      <p:grpSp>
        <p:nvGrpSpPr>
          <p:cNvPr id="580" name="Google Shape;580;g30f95bba7f9_3_202"/>
          <p:cNvGrpSpPr/>
          <p:nvPr/>
        </p:nvGrpSpPr>
        <p:grpSpPr>
          <a:xfrm>
            <a:off x="494167" y="1306612"/>
            <a:ext cx="406965" cy="446413"/>
            <a:chOff x="3995936" y="1433279"/>
            <a:chExt cx="719400" cy="844200"/>
          </a:xfrm>
        </p:grpSpPr>
        <p:sp>
          <p:nvSpPr>
            <p:cNvPr id="581" name="Google Shape;581;g30f95bba7f9_3_202"/>
            <p:cNvSpPr/>
            <p:nvPr/>
          </p:nvSpPr>
          <p:spPr>
            <a:xfrm>
              <a:off x="3995936" y="1495374"/>
              <a:ext cx="719400" cy="72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2" name="Google Shape;582;g30f95bba7f9_3_202"/>
            <p:cNvSpPr txBox="1"/>
            <p:nvPr/>
          </p:nvSpPr>
          <p:spPr>
            <a:xfrm>
              <a:off x="4115491" y="1433279"/>
              <a:ext cx="480300" cy="84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Arial"/>
                <a:buNone/>
              </a:pPr>
              <a:r>
                <a:rPr lang="zh-CN" sz="2300">
                  <a:solidFill>
                    <a:schemeClr val="lt1"/>
                  </a:solidFill>
                </a:rPr>
                <a:t>1</a:t>
              </a:r>
              <a:endParaRPr b="0" i="0" sz="1800" u="none" cap="none" strike="noStrike">
                <a:solidFill>
                  <a:schemeClr val="lt1"/>
                </a:solidFill>
                <a:latin typeface="Arial"/>
                <a:ea typeface="Arial"/>
                <a:cs typeface="Arial"/>
                <a:sym typeface="Arial"/>
              </a:endParaRPr>
            </a:p>
          </p:txBody>
        </p:sp>
      </p:grpSp>
      <p:grpSp>
        <p:nvGrpSpPr>
          <p:cNvPr id="583" name="Google Shape;583;g30f95bba7f9_3_202"/>
          <p:cNvGrpSpPr/>
          <p:nvPr/>
        </p:nvGrpSpPr>
        <p:grpSpPr>
          <a:xfrm>
            <a:off x="803975" y="2045082"/>
            <a:ext cx="6940200" cy="1735255"/>
            <a:chOff x="803975" y="2044981"/>
            <a:chExt cx="6940200" cy="1434688"/>
          </a:xfrm>
        </p:grpSpPr>
        <p:sp>
          <p:nvSpPr>
            <p:cNvPr id="584" name="Google Shape;584;g30f95bba7f9_3_202"/>
            <p:cNvSpPr/>
            <p:nvPr/>
          </p:nvSpPr>
          <p:spPr>
            <a:xfrm>
              <a:off x="803975" y="2044981"/>
              <a:ext cx="6940200" cy="7248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Additional LSTM Layer:</a:t>
              </a:r>
              <a:r>
                <a:rPr lang="zh-CN">
                  <a:solidFill>
                    <a:srgbClr val="595959"/>
                  </a:solidFill>
                </a:rPr>
                <a:t> Captures temporal dependencies to adapt to data changes</a:t>
              </a:r>
              <a:endParaRPr>
                <a:solidFill>
                  <a:srgbClr val="A5A5A5"/>
                </a:solidFill>
                <a:latin typeface="Arial"/>
                <a:ea typeface="Arial"/>
                <a:cs typeface="Arial"/>
                <a:sym typeface="Arial"/>
              </a:endParaRPr>
            </a:p>
          </p:txBody>
        </p:sp>
        <p:sp>
          <p:nvSpPr>
            <p:cNvPr id="585" name="Google Shape;585;g30f95bba7f9_3_202"/>
            <p:cNvSpPr/>
            <p:nvPr/>
          </p:nvSpPr>
          <p:spPr>
            <a:xfrm>
              <a:off x="803975" y="2903069"/>
              <a:ext cx="6940200" cy="5766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Blending Weights</a:t>
              </a:r>
              <a:r>
                <a:rPr b="1" lang="zh-CN">
                  <a:solidFill>
                    <a:srgbClr val="595959"/>
                  </a:solidFill>
                </a:rPr>
                <a:t>: </a:t>
              </a:r>
              <a:r>
                <a:rPr lang="zh-CN">
                  <a:solidFill>
                    <a:srgbClr val="595959"/>
                  </a:solidFill>
                </a:rPr>
                <a:t>Two dense layers with softmax activation, constrained between 20% and 80% for balanced influence.</a:t>
              </a:r>
              <a:endParaRPr>
                <a:solidFill>
                  <a:srgbClr val="A5A5A5"/>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g30f95bba7f9_3_220"/>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592" name="Google Shape;592;g30f95bba7f9_3_220"/>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593" name="Google Shape;593;g30f95bba7f9_3_220"/>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MoE Model </a:t>
            </a:r>
            <a:endParaRPr b="1" sz="1700">
              <a:solidFill>
                <a:srgbClr val="A5A5A5"/>
              </a:solidFill>
            </a:endParaRPr>
          </a:p>
        </p:txBody>
      </p:sp>
      <p:sp>
        <p:nvSpPr>
          <p:cNvPr id="594" name="Google Shape;594;g30f95bba7f9_3_220"/>
          <p:cNvSpPr/>
          <p:nvPr/>
        </p:nvSpPr>
        <p:spPr>
          <a:xfrm>
            <a:off x="1109150" y="1417150"/>
            <a:ext cx="3622200" cy="317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zh-CN" sz="1800">
                <a:solidFill>
                  <a:srgbClr val="595959"/>
                </a:solidFill>
              </a:rPr>
              <a:t>Training Process</a:t>
            </a:r>
            <a:r>
              <a:rPr b="1" lang="zh-CN" sz="1800">
                <a:solidFill>
                  <a:srgbClr val="595959"/>
                </a:solidFill>
              </a:rPr>
              <a:t>:</a:t>
            </a:r>
            <a:endParaRPr b="1" sz="1700">
              <a:solidFill>
                <a:srgbClr val="A5A5A5"/>
              </a:solidFill>
            </a:endParaRPr>
          </a:p>
        </p:txBody>
      </p:sp>
      <p:grpSp>
        <p:nvGrpSpPr>
          <p:cNvPr id="595" name="Google Shape;595;g30f95bba7f9_3_220"/>
          <p:cNvGrpSpPr/>
          <p:nvPr/>
        </p:nvGrpSpPr>
        <p:grpSpPr>
          <a:xfrm>
            <a:off x="494167" y="1306612"/>
            <a:ext cx="406965" cy="446413"/>
            <a:chOff x="3995936" y="1433279"/>
            <a:chExt cx="719400" cy="844200"/>
          </a:xfrm>
        </p:grpSpPr>
        <p:sp>
          <p:nvSpPr>
            <p:cNvPr id="596" name="Google Shape;596;g30f95bba7f9_3_220"/>
            <p:cNvSpPr/>
            <p:nvPr/>
          </p:nvSpPr>
          <p:spPr>
            <a:xfrm>
              <a:off x="3995936" y="1495374"/>
              <a:ext cx="719400" cy="72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7" name="Google Shape;597;g30f95bba7f9_3_220"/>
            <p:cNvSpPr txBox="1"/>
            <p:nvPr/>
          </p:nvSpPr>
          <p:spPr>
            <a:xfrm>
              <a:off x="4115491" y="1433279"/>
              <a:ext cx="480300" cy="84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Arial"/>
                <a:buNone/>
              </a:pPr>
              <a:r>
                <a:rPr lang="zh-CN" sz="2300">
                  <a:solidFill>
                    <a:schemeClr val="lt1"/>
                  </a:solidFill>
                </a:rPr>
                <a:t>2</a:t>
              </a:r>
              <a:endParaRPr b="0" i="0" sz="1800" u="none" cap="none" strike="noStrike">
                <a:solidFill>
                  <a:schemeClr val="lt1"/>
                </a:solidFill>
                <a:latin typeface="Arial"/>
                <a:ea typeface="Arial"/>
                <a:cs typeface="Arial"/>
                <a:sym typeface="Arial"/>
              </a:endParaRPr>
            </a:p>
          </p:txBody>
        </p:sp>
      </p:grpSp>
      <p:grpSp>
        <p:nvGrpSpPr>
          <p:cNvPr id="598" name="Google Shape;598;g30f95bba7f9_3_220"/>
          <p:cNvGrpSpPr/>
          <p:nvPr/>
        </p:nvGrpSpPr>
        <p:grpSpPr>
          <a:xfrm>
            <a:off x="803994" y="2044855"/>
            <a:ext cx="6694517" cy="1620336"/>
            <a:chOff x="803975" y="2044981"/>
            <a:chExt cx="6940200" cy="1434688"/>
          </a:xfrm>
        </p:grpSpPr>
        <p:sp>
          <p:nvSpPr>
            <p:cNvPr id="599" name="Google Shape;599;g30f95bba7f9_3_220"/>
            <p:cNvSpPr/>
            <p:nvPr/>
          </p:nvSpPr>
          <p:spPr>
            <a:xfrm>
              <a:off x="803975" y="2044981"/>
              <a:ext cx="6940200" cy="7248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Real-Time Adjustment</a:t>
              </a:r>
              <a:r>
                <a:rPr b="1" lang="zh-CN">
                  <a:solidFill>
                    <a:srgbClr val="595959"/>
                  </a:solidFill>
                </a:rPr>
                <a:t>:</a:t>
              </a:r>
              <a:r>
                <a:rPr lang="zh-CN">
                  <a:solidFill>
                    <a:srgbClr val="595959"/>
                  </a:solidFill>
                </a:rPr>
                <a:t> </a:t>
              </a:r>
              <a:r>
                <a:rPr lang="zh-CN">
                  <a:solidFill>
                    <a:srgbClr val="595959"/>
                  </a:solidFill>
                </a:rPr>
                <a:t>Gating network sed actual stock prices as targets to adjust weights.</a:t>
              </a:r>
              <a:endParaRPr>
                <a:solidFill>
                  <a:srgbClr val="A5A5A5"/>
                </a:solidFill>
                <a:latin typeface="Arial"/>
                <a:ea typeface="Arial"/>
                <a:cs typeface="Arial"/>
                <a:sym typeface="Arial"/>
              </a:endParaRPr>
            </a:p>
          </p:txBody>
        </p:sp>
        <p:sp>
          <p:nvSpPr>
            <p:cNvPr id="600" name="Google Shape;600;g30f95bba7f9_3_220"/>
            <p:cNvSpPr/>
            <p:nvPr/>
          </p:nvSpPr>
          <p:spPr>
            <a:xfrm>
              <a:off x="803975" y="2903069"/>
              <a:ext cx="6940200" cy="576600"/>
            </a:xfrm>
            <a:prstGeom prst="rect">
              <a:avLst/>
            </a:prstGeom>
            <a:noFill/>
            <a:ln>
              <a:noFill/>
            </a:ln>
          </p:spPr>
          <p:txBody>
            <a:bodyPr anchorCtr="0" anchor="ctr" bIns="0" lIns="0" spcFirstLastPara="1" rIns="0" wrap="square" tIns="0">
              <a:noAutofit/>
            </a:bodyPr>
            <a:lstStyle/>
            <a:p>
              <a:pPr indent="-317500" lvl="0" marL="457200" marR="0" rtl="0" algn="l">
                <a:lnSpc>
                  <a:spcPct val="120000"/>
                </a:lnSpc>
                <a:spcBef>
                  <a:spcPts val="0"/>
                </a:spcBef>
                <a:spcAft>
                  <a:spcPts val="0"/>
                </a:spcAft>
                <a:buClr>
                  <a:srgbClr val="595959"/>
                </a:buClr>
                <a:buSzPts val="1400"/>
                <a:buChar char="●"/>
              </a:pPr>
              <a:r>
                <a:rPr b="1" lang="zh-CN">
                  <a:solidFill>
                    <a:srgbClr val="595959"/>
                  </a:solidFill>
                </a:rPr>
                <a:t>Momentum Smoothing</a:t>
              </a:r>
              <a:r>
                <a:rPr b="1" lang="zh-CN">
                  <a:solidFill>
                    <a:srgbClr val="595959"/>
                  </a:solidFill>
                </a:rPr>
                <a:t>: </a:t>
              </a:r>
              <a:r>
                <a:rPr lang="zh-CN">
                  <a:solidFill>
                    <a:srgbClr val="595959"/>
                  </a:solidFill>
                </a:rPr>
                <a:t>Applied for smoother transitions in weight values across forecasts</a:t>
              </a:r>
              <a:endParaRPr>
                <a:solidFill>
                  <a:srgbClr val="A5A5A5"/>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606" name="Google Shape;606;g30fa0f7ee98_2_126"/>
          <p:cNvSpPr txBox="1"/>
          <p:nvPr/>
        </p:nvSpPr>
        <p:spPr>
          <a:xfrm>
            <a:off x="2787364" y="1812199"/>
            <a:ext cx="40428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zh-CN" sz="3600" u="none" cap="none" strike="noStrike">
                <a:solidFill>
                  <a:srgbClr val="595959"/>
                </a:solidFill>
                <a:latin typeface="Arial"/>
                <a:ea typeface="Arial"/>
                <a:cs typeface="Arial"/>
                <a:sym typeface="Arial"/>
              </a:rPr>
              <a:t>0</a:t>
            </a:r>
            <a:r>
              <a:rPr lang="zh-CN" sz="3600">
                <a:solidFill>
                  <a:srgbClr val="595959"/>
                </a:solidFill>
              </a:rPr>
              <a:t>4</a:t>
            </a:r>
            <a:r>
              <a:rPr b="0" i="0" lang="zh-CN" sz="1800" u="none" cap="none" strike="noStrike">
                <a:solidFill>
                  <a:srgbClr val="595959"/>
                </a:solidFill>
                <a:latin typeface="Arial"/>
                <a:ea typeface="Arial"/>
                <a:cs typeface="Arial"/>
                <a:sym typeface="Arial"/>
              </a:rPr>
              <a:t> Results</a:t>
            </a:r>
            <a:endParaRPr b="0" i="0" sz="1800" u="none" cap="none" strike="noStrike">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0" i="0" sz="900" u="none" cap="none" strike="noStrike">
              <a:solidFill>
                <a:srgbClr val="7F7F7F"/>
              </a:solidFill>
              <a:latin typeface="Arial"/>
              <a:ea typeface="Arial"/>
              <a:cs typeface="Arial"/>
              <a:sym typeface="Arial"/>
            </a:endParaRPr>
          </a:p>
          <a:p>
            <a:pPr indent="0" lvl="0" marL="0" marR="0" rtl="0" algn="ctr">
              <a:lnSpc>
                <a:spcPct val="100000"/>
              </a:lnSpc>
              <a:spcBef>
                <a:spcPts val="0"/>
              </a:spcBef>
              <a:spcAft>
                <a:spcPts val="0"/>
              </a:spcAft>
              <a:buNone/>
            </a:pPr>
            <a:r>
              <a:rPr lang="zh-CN" sz="900">
                <a:solidFill>
                  <a:srgbClr val="7F7F7F"/>
                </a:solidFill>
              </a:rPr>
              <a:t>Model Evaluation</a:t>
            </a:r>
            <a:r>
              <a:rPr b="0" i="0" lang="zh-CN" sz="900" u="none" cap="none" strike="noStrike">
                <a:solidFill>
                  <a:srgbClr val="7F7F7F"/>
                </a:solidFill>
                <a:latin typeface="Arial"/>
                <a:ea typeface="Arial"/>
                <a:cs typeface="Arial"/>
                <a:sym typeface="Arial"/>
              </a:rPr>
              <a:t> and Financial Performance</a:t>
            </a:r>
            <a:endParaRPr b="0" i="0" sz="900" u="none" cap="none" strike="noStrike">
              <a:solidFill>
                <a:srgbClr val="7F7F7F"/>
              </a:solidFill>
              <a:latin typeface="Arial"/>
              <a:ea typeface="Arial"/>
              <a:cs typeface="Arial"/>
              <a:sym typeface="Arial"/>
            </a:endParaRPr>
          </a:p>
        </p:txBody>
      </p:sp>
      <p:sp>
        <p:nvSpPr>
          <p:cNvPr id="607" name="Google Shape;607;g30fa0f7ee98_2_126"/>
          <p:cNvSpPr/>
          <p:nvPr/>
        </p:nvSpPr>
        <p:spPr>
          <a:xfrm flipH="1" rot="10800000">
            <a:off x="-703197" y="3937905"/>
            <a:ext cx="3986723" cy="944229"/>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8" name="Google Shape;608;g30fa0f7ee98_2_126"/>
          <p:cNvSpPr/>
          <p:nvPr/>
        </p:nvSpPr>
        <p:spPr>
          <a:xfrm flipH="1" rot="10800000">
            <a:off x="-1454806" y="3465790"/>
            <a:ext cx="3986723" cy="944229"/>
          </a:xfrm>
          <a:prstGeom prst="parallelogram">
            <a:avLst>
              <a:gd fmla="val 72317" name="adj"/>
            </a:avLst>
          </a:prstGeom>
          <a:solidFill>
            <a:schemeClr val="dk1">
              <a:alpha val="2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9" name="Google Shape;609;g30fa0f7ee98_2_126"/>
          <p:cNvSpPr/>
          <p:nvPr/>
        </p:nvSpPr>
        <p:spPr>
          <a:xfrm flipH="1" rot="10800000">
            <a:off x="1937982" y="4680885"/>
            <a:ext cx="7451678" cy="201248"/>
          </a:xfrm>
          <a:prstGeom prst="parallelogram">
            <a:avLst>
              <a:gd fmla="val 72317" name="adj"/>
            </a:avLst>
          </a:prstGeom>
          <a:solidFill>
            <a:schemeClr val="dk1">
              <a:alpha val="2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0" name="Google Shape;610;g30fa0f7ee98_2_126"/>
          <p:cNvSpPr/>
          <p:nvPr/>
        </p:nvSpPr>
        <p:spPr>
          <a:xfrm>
            <a:off x="4926842" y="0"/>
            <a:ext cx="4873039" cy="859755"/>
          </a:xfrm>
          <a:prstGeom prst="parallelogram">
            <a:avLst>
              <a:gd fmla="val 72317" name="adj"/>
            </a:avLst>
          </a:prstGeom>
          <a:solidFill>
            <a:schemeClr val="dk1">
              <a:alpha val="2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11" name="Google Shape;611;g30fa0f7ee98_2_126"/>
          <p:cNvPicPr preferRelativeResize="0"/>
          <p:nvPr/>
        </p:nvPicPr>
        <p:blipFill rotWithShape="1">
          <a:blip r:embed="rId3">
            <a:alphaModFix/>
          </a:blip>
          <a:srcRect b="0" l="0" r="0" t="0"/>
          <a:stretch/>
        </p:blipFill>
        <p:spPr>
          <a:xfrm>
            <a:off x="7817650" y="183288"/>
            <a:ext cx="1050783" cy="317580"/>
          </a:xfrm>
          <a:prstGeom prst="rect">
            <a:avLst/>
          </a:prstGeom>
          <a:noFill/>
          <a:ln>
            <a:noFill/>
          </a:ln>
        </p:spPr>
      </p:pic>
      <p:sp>
        <p:nvSpPr>
          <p:cNvPr id="612" name="Google Shape;612;g30fa0f7ee98_2_126"/>
          <p:cNvSpPr/>
          <p:nvPr/>
        </p:nvSpPr>
        <p:spPr>
          <a:xfrm>
            <a:off x="5846475" y="606262"/>
            <a:ext cx="3416400" cy="163190"/>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g30fa0f7ee98_2_183"/>
          <p:cNvPicPr preferRelativeResize="0"/>
          <p:nvPr/>
        </p:nvPicPr>
        <p:blipFill rotWithShape="1">
          <a:blip r:embed="rId3">
            <a:alphaModFix/>
          </a:blip>
          <a:srcRect b="0" l="0" r="0" t="0"/>
          <a:stretch/>
        </p:blipFill>
        <p:spPr>
          <a:xfrm>
            <a:off x="7817650" y="183288"/>
            <a:ext cx="1050783" cy="31758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619" name="Google Shape;619;g30fa0f7ee98_2_183"/>
          <p:cNvCxnSpPr/>
          <p:nvPr/>
        </p:nvCxnSpPr>
        <p:spPr>
          <a:xfrm rot="10800000">
            <a:off x="757" y="62550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620" name="Google Shape;620;g30fa0f7ee98_2_183"/>
          <p:cNvSpPr txBox="1"/>
          <p:nvPr/>
        </p:nvSpPr>
        <p:spPr>
          <a:xfrm>
            <a:off x="5326425" y="1157800"/>
            <a:ext cx="3393600" cy="31209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6250"/>
              </a:lnSpc>
              <a:spcBef>
                <a:spcPts val="0"/>
              </a:spcBef>
              <a:spcAft>
                <a:spcPts val="0"/>
              </a:spcAft>
              <a:buClr>
                <a:srgbClr val="000000"/>
              </a:buClr>
              <a:buSzPts val="1600"/>
              <a:buFont typeface="Arial"/>
              <a:buChar char="●"/>
            </a:pPr>
            <a:r>
              <a:rPr b="1" i="0" lang="zh-CN" sz="1600" u="none" cap="none" strike="noStrike">
                <a:solidFill>
                  <a:srgbClr val="000000"/>
                </a:solidFill>
                <a:latin typeface="Arial"/>
                <a:ea typeface="Arial"/>
                <a:cs typeface="Arial"/>
                <a:sym typeface="Arial"/>
              </a:rPr>
              <a:t>ARIMA</a:t>
            </a:r>
            <a:endParaRPr b="0" i="0" sz="1600" u="none" cap="none" strike="noStrike">
              <a:solidFill>
                <a:srgbClr val="000000"/>
              </a:solidFill>
              <a:latin typeface="Arial"/>
              <a:ea typeface="Arial"/>
              <a:cs typeface="Arial"/>
              <a:sym typeface="Arial"/>
            </a:endParaRPr>
          </a:p>
          <a:p>
            <a:pPr indent="457200" lvl="0" marL="0" marR="0" rtl="0" algn="l">
              <a:lnSpc>
                <a:spcPct val="106250"/>
              </a:lnSpc>
              <a:spcBef>
                <a:spcPts val="0"/>
              </a:spcBef>
              <a:spcAft>
                <a:spcPts val="0"/>
              </a:spcAft>
              <a:buNone/>
            </a:pPr>
            <a:r>
              <a:rPr lang="zh-CN" sz="1600"/>
              <a:t>L</a:t>
            </a:r>
            <a:r>
              <a:rPr b="0" i="0" lang="zh-CN" sz="1400" u="none" cap="none" strike="noStrike">
                <a:solidFill>
                  <a:srgbClr val="000000"/>
                </a:solidFill>
                <a:latin typeface="Arial"/>
                <a:ea typeface="Arial"/>
                <a:cs typeface="Arial"/>
                <a:sym typeface="Arial"/>
              </a:rPr>
              <a:t>imited gains in accuracy,</a:t>
            </a:r>
            <a:r>
              <a:rPr b="0" i="0" lang="zh-CN" sz="1400" u="none" cap="none" strike="noStrike">
                <a:solidFill>
                  <a:srgbClr val="000000"/>
                </a:solidFill>
                <a:latin typeface="Arial"/>
                <a:ea typeface="Arial"/>
                <a:cs typeface="Arial"/>
                <a:sym typeface="Arial"/>
              </a:rPr>
              <a:t> </a:t>
            </a:r>
            <a:r>
              <a:rPr b="0" i="0" lang="zh-CN" sz="1400" u="none" cap="none" strike="noStrike">
                <a:solidFill>
                  <a:srgbClr val="000000"/>
                </a:solidFill>
                <a:latin typeface="Arial"/>
                <a:ea typeface="Arial"/>
                <a:cs typeface="Arial"/>
                <a:sym typeface="Arial"/>
              </a:rPr>
              <a:t>despite increased complexity.</a:t>
            </a:r>
            <a:endParaRPr b="0" i="0" sz="14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None/>
            </a:pPr>
            <a:r>
              <a:t/>
            </a:r>
            <a:endParaRPr b="1" i="0" sz="1600" u="none" cap="none" strike="noStrike">
              <a:solidFill>
                <a:srgbClr val="000000"/>
              </a:solidFill>
              <a:latin typeface="Arial"/>
              <a:ea typeface="Arial"/>
              <a:cs typeface="Arial"/>
              <a:sym typeface="Arial"/>
            </a:endParaRPr>
          </a:p>
          <a:p>
            <a:pPr indent="-330200" lvl="0" marL="457200" marR="0" rtl="0" algn="l">
              <a:lnSpc>
                <a:spcPct val="106250"/>
              </a:lnSpc>
              <a:spcBef>
                <a:spcPts val="0"/>
              </a:spcBef>
              <a:spcAft>
                <a:spcPts val="0"/>
              </a:spcAft>
              <a:buClr>
                <a:srgbClr val="000000"/>
              </a:buClr>
              <a:buSzPts val="1600"/>
              <a:buFont typeface="Arial"/>
              <a:buChar char="●"/>
            </a:pPr>
            <a:r>
              <a:rPr b="1" i="0" lang="zh-CN" sz="1600" u="none" cap="none" strike="noStrike">
                <a:solidFill>
                  <a:srgbClr val="000000"/>
                </a:solidFill>
                <a:latin typeface="Arial"/>
                <a:ea typeface="Arial"/>
                <a:cs typeface="Arial"/>
                <a:sym typeface="Arial"/>
              </a:rPr>
              <a:t>LSTM</a:t>
            </a:r>
            <a:endParaRPr/>
          </a:p>
          <a:p>
            <a:pPr indent="457200" lvl="0" marL="0" marR="0" rtl="0" algn="l">
              <a:lnSpc>
                <a:spcPct val="121428"/>
              </a:lnSpc>
              <a:spcBef>
                <a:spcPts val="0"/>
              </a:spcBef>
              <a:spcAft>
                <a:spcPts val="0"/>
              </a:spcAft>
              <a:buNone/>
            </a:pPr>
            <a:r>
              <a:rPr lang="zh-CN"/>
              <a:t>A</a:t>
            </a:r>
            <a:r>
              <a:rPr b="0" i="0" lang="zh-CN" sz="1400" u="none" cap="none" strike="noStrike">
                <a:solidFill>
                  <a:srgbClr val="000000"/>
                </a:solidFill>
                <a:latin typeface="Arial"/>
                <a:ea typeface="Arial"/>
                <a:cs typeface="Arial"/>
                <a:sym typeface="Arial"/>
              </a:rPr>
              <a:t> trade-off between accuracy</a:t>
            </a:r>
            <a:r>
              <a:rPr lang="zh-CN"/>
              <a:t> </a:t>
            </a:r>
            <a:r>
              <a:rPr b="0" i="0" lang="zh-CN" sz="1400" u="none" cap="none" strike="noStrike">
                <a:solidFill>
                  <a:srgbClr val="000000"/>
                </a:solidFill>
                <a:latin typeface="Arial"/>
                <a:ea typeface="Arial"/>
                <a:cs typeface="Arial"/>
                <a:sym typeface="Arial"/>
              </a:rPr>
              <a:t>and computational demand</a:t>
            </a:r>
            <a:endParaRPr/>
          </a:p>
          <a:p>
            <a:pPr indent="-184150" lvl="0" marL="285750" marR="0" rtl="0" algn="l">
              <a:lnSpc>
                <a:spcPct val="106250"/>
              </a:lnSpc>
              <a:spcBef>
                <a:spcPts val="0"/>
              </a:spcBef>
              <a:spcAft>
                <a:spcPts val="0"/>
              </a:spcAft>
              <a:buClr>
                <a:srgbClr val="000000"/>
              </a:buClr>
              <a:buSzPts val="1600"/>
              <a:buFont typeface="Noto Sans Symbols"/>
              <a:buNone/>
            </a:pPr>
            <a:r>
              <a:t/>
            </a:r>
            <a:endParaRPr b="1" i="0" sz="1600" u="none" cap="none" strike="noStrike">
              <a:solidFill>
                <a:srgbClr val="000000"/>
              </a:solidFill>
              <a:latin typeface="Arial"/>
              <a:ea typeface="Arial"/>
              <a:cs typeface="Arial"/>
              <a:sym typeface="Arial"/>
            </a:endParaRPr>
          </a:p>
          <a:p>
            <a:pPr indent="-330200" lvl="0" marL="457200" marR="0" rtl="0" algn="l">
              <a:lnSpc>
                <a:spcPct val="106250"/>
              </a:lnSpc>
              <a:spcBef>
                <a:spcPts val="0"/>
              </a:spcBef>
              <a:spcAft>
                <a:spcPts val="0"/>
              </a:spcAft>
              <a:buClr>
                <a:srgbClr val="000000"/>
              </a:buClr>
              <a:buSzPts val="1600"/>
              <a:buFont typeface="Arial"/>
              <a:buChar char="●"/>
            </a:pPr>
            <a:r>
              <a:rPr b="1" i="0" lang="zh-CN" sz="1600" u="none" cap="none" strike="noStrike">
                <a:solidFill>
                  <a:srgbClr val="000000"/>
                </a:solidFill>
                <a:latin typeface="Arial"/>
                <a:ea typeface="Arial"/>
                <a:cs typeface="Arial"/>
                <a:sym typeface="Arial"/>
              </a:rPr>
              <a:t>MoE</a:t>
            </a:r>
            <a:endParaRPr b="1" i="0" sz="1600" u="none" cap="none" strike="noStrike">
              <a:solidFill>
                <a:srgbClr val="000000"/>
              </a:solidFill>
              <a:latin typeface="Arial"/>
              <a:ea typeface="Arial"/>
              <a:cs typeface="Arial"/>
              <a:sym typeface="Arial"/>
            </a:endParaRPr>
          </a:p>
          <a:p>
            <a:pPr indent="457200" lvl="0" marL="0" marR="0" rtl="0" algn="l">
              <a:lnSpc>
                <a:spcPct val="106250"/>
              </a:lnSpc>
              <a:spcBef>
                <a:spcPts val="0"/>
              </a:spcBef>
              <a:spcAft>
                <a:spcPts val="0"/>
              </a:spcAft>
              <a:buNone/>
            </a:pPr>
            <a:r>
              <a:rPr lang="zh-CN" sz="1600"/>
              <a:t>V</a:t>
            </a:r>
            <a:r>
              <a:rPr b="0" i="0" lang="zh-CN" sz="1400" u="none" cap="none" strike="noStrike">
                <a:solidFill>
                  <a:srgbClr val="000000"/>
                </a:solidFill>
                <a:latin typeface="Arial"/>
                <a:ea typeface="Arial"/>
                <a:cs typeface="Arial"/>
                <a:sym typeface="Arial"/>
              </a:rPr>
              <a:t>iable alternative for scenarios where both accuracy and efficiency are</a:t>
            </a:r>
            <a:r>
              <a:rPr lang="zh-CN"/>
              <a:t> </a:t>
            </a:r>
            <a:r>
              <a:rPr b="0" i="0" lang="zh-CN" sz="1400" u="none" cap="none" strike="noStrike">
                <a:solidFill>
                  <a:srgbClr val="000000"/>
                </a:solidFill>
                <a:latin typeface="Arial"/>
                <a:ea typeface="Arial"/>
                <a:cs typeface="Arial"/>
                <a:sym typeface="Arial"/>
              </a:rPr>
              <a:t>required.</a:t>
            </a:r>
            <a:endParaRPr b="0" i="0" sz="1400" u="none" cap="none" strike="noStrike">
              <a:solidFill>
                <a:srgbClr val="000000"/>
              </a:solidFill>
              <a:latin typeface="Arial"/>
              <a:ea typeface="Arial"/>
              <a:cs typeface="Arial"/>
              <a:sym typeface="Arial"/>
            </a:endParaRPr>
          </a:p>
        </p:txBody>
      </p:sp>
      <p:sp>
        <p:nvSpPr>
          <p:cNvPr id="621" name="Google Shape;621;g30fa0f7ee98_2_183"/>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Model Evaluation</a:t>
            </a:r>
            <a:endParaRPr b="1" sz="1700">
              <a:solidFill>
                <a:srgbClr val="A5A5A5"/>
              </a:solidFill>
            </a:endParaRPr>
          </a:p>
        </p:txBody>
      </p:sp>
      <p:graphicFrame>
        <p:nvGraphicFramePr>
          <p:cNvPr id="622" name="Google Shape;622;g30fa0f7ee98_2_183"/>
          <p:cNvGraphicFramePr/>
          <p:nvPr/>
        </p:nvGraphicFramePr>
        <p:xfrm>
          <a:off x="598438" y="2571738"/>
          <a:ext cx="3000000" cy="3000000"/>
        </p:xfrm>
        <a:graphic>
          <a:graphicData uri="http://schemas.openxmlformats.org/drawingml/2006/table">
            <a:tbl>
              <a:tblPr>
                <a:noFill/>
                <a:tableStyleId>{43A7F3AC-FF7E-4478-A7AF-24BDA6ABAC2E}</a:tableStyleId>
              </a:tblPr>
              <a:tblGrid>
                <a:gridCol w="875200"/>
                <a:gridCol w="783475"/>
                <a:gridCol w="811725"/>
                <a:gridCol w="832875"/>
                <a:gridCol w="931700"/>
              </a:tblGrid>
              <a:tr h="587175">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Model</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MSE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RMSE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MAPE(%)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Training Time(s)</a:t>
                      </a:r>
                      <a:endParaRPr sz="1200">
                        <a:latin typeface="Times New Roman"/>
                        <a:ea typeface="Times New Roman"/>
                        <a:cs typeface="Times New Roman"/>
                        <a:sym typeface="Times New Roman"/>
                      </a:endParaRPr>
                    </a:p>
                  </a:txBody>
                  <a:tcPr marT="63500" marB="63500" marR="63500" marL="63500"/>
                </a:tc>
              </a:tr>
              <a:tr h="369850">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ARIMA</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30.87</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5.56</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1.98</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0.19</a:t>
                      </a:r>
                      <a:endParaRPr sz="1200">
                        <a:latin typeface="Times New Roman"/>
                        <a:ea typeface="Times New Roman"/>
                        <a:cs typeface="Times New Roman"/>
                        <a:sym typeface="Times New Roman"/>
                      </a:endParaRPr>
                    </a:p>
                  </a:txBody>
                  <a:tcPr marT="63500" marB="63500" marR="63500" marL="63500"/>
                </a:tc>
              </a:tr>
              <a:tr h="369850">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LSTM</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4.06</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2.01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0.67</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48.54</a:t>
                      </a:r>
                      <a:endParaRPr sz="1200">
                        <a:latin typeface="Times New Roman"/>
                        <a:ea typeface="Times New Roman"/>
                        <a:cs typeface="Times New Roman"/>
                        <a:sym typeface="Times New Roman"/>
                      </a:endParaRPr>
                    </a:p>
                  </a:txBody>
                  <a:tcPr marT="63500" marB="63500" marR="63500" marL="63500"/>
                </a:tc>
              </a:tr>
              <a:tr h="369850">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MoE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7.89</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2.81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0.99</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200">
                          <a:latin typeface="Times New Roman"/>
                          <a:ea typeface="Times New Roman"/>
                          <a:cs typeface="Times New Roman"/>
                          <a:sym typeface="Times New Roman"/>
                        </a:rPr>
                        <a:t>11.17</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623" name="Google Shape;623;g30fa0f7ee98_2_183"/>
          <p:cNvSpPr txBox="1"/>
          <p:nvPr/>
        </p:nvSpPr>
        <p:spPr>
          <a:xfrm>
            <a:off x="598451" y="1112900"/>
            <a:ext cx="3858600" cy="1015800"/>
          </a:xfrm>
          <a:prstGeom prst="rect">
            <a:avLst/>
          </a:prstGeom>
          <a:noFill/>
          <a:ln>
            <a:noFill/>
          </a:ln>
        </p:spPr>
        <p:txBody>
          <a:bodyPr anchorCtr="0" anchor="t" bIns="45700" lIns="91425" spcFirstLastPara="1" rIns="91425" wrap="square" tIns="45700">
            <a:spAutoFit/>
          </a:bodyPr>
          <a:lstStyle/>
          <a:p>
            <a:pPr indent="-260350" lvl="0" marL="285750" marR="0" rtl="0" algn="l">
              <a:lnSpc>
                <a:spcPct val="100000"/>
              </a:lnSpc>
              <a:spcBef>
                <a:spcPts val="0"/>
              </a:spcBef>
              <a:spcAft>
                <a:spcPts val="0"/>
              </a:spcAft>
              <a:buClr>
                <a:srgbClr val="000000"/>
              </a:buClr>
              <a:buSzPts val="1200"/>
              <a:buFont typeface="Noto Sans Symbols"/>
              <a:buChar char="⮚"/>
            </a:pPr>
            <a:r>
              <a:rPr b="1" i="0" lang="zh-CN" sz="1200" u="none" cap="none" strike="noStrike">
                <a:solidFill>
                  <a:srgbClr val="595959"/>
                </a:solidFill>
                <a:latin typeface="Arial"/>
                <a:ea typeface="Arial"/>
                <a:cs typeface="Arial"/>
                <a:sym typeface="Arial"/>
              </a:rPr>
              <a:t>Key</a:t>
            </a:r>
            <a:r>
              <a:rPr b="1" i="0" lang="zh-CN" sz="1200" u="none" cap="none" strike="noStrike">
                <a:solidFill>
                  <a:srgbClr val="000000"/>
                </a:solidFill>
                <a:latin typeface="Arial"/>
                <a:ea typeface="Arial"/>
                <a:cs typeface="Arial"/>
                <a:sym typeface="Arial"/>
              </a:rPr>
              <a:t> </a:t>
            </a:r>
            <a:r>
              <a:rPr b="1" i="0" lang="zh-CN" sz="1200" u="none" cap="none" strike="noStrike">
                <a:solidFill>
                  <a:srgbClr val="595959"/>
                </a:solidFill>
                <a:latin typeface="Arial"/>
                <a:ea typeface="Arial"/>
                <a:cs typeface="Arial"/>
                <a:sym typeface="Arial"/>
              </a:rPr>
              <a:t>Metrics</a:t>
            </a:r>
            <a:r>
              <a:rPr b="1" i="0" lang="zh-CN" sz="1200" u="none" cap="none" strike="noStrike">
                <a:solidFill>
                  <a:srgbClr val="000000"/>
                </a:solidFill>
                <a:latin typeface="Arial"/>
                <a:ea typeface="Arial"/>
                <a:cs typeface="Arial"/>
                <a:sym typeface="Arial"/>
              </a:rPr>
              <a:t>:</a:t>
            </a:r>
            <a:endParaRPr sz="1200"/>
          </a:p>
          <a:p>
            <a:pPr indent="-184150" lvl="0" marL="285750" marR="0" rtl="0" algn="l">
              <a:lnSpc>
                <a:spcPct val="100000"/>
              </a:lnSpc>
              <a:spcBef>
                <a:spcPts val="0"/>
              </a:spcBef>
              <a:spcAft>
                <a:spcPts val="0"/>
              </a:spcAft>
              <a:buClr>
                <a:srgbClr val="000000"/>
              </a:buClr>
              <a:buSzPts val="1600"/>
              <a:buFont typeface="Noto Sans Symbols"/>
              <a:buNone/>
            </a:pPr>
            <a:r>
              <a:t/>
            </a:r>
            <a:endParaRPr b="1" i="0" sz="1200" u="none" cap="none" strike="noStrike">
              <a:solidFill>
                <a:srgbClr val="000000"/>
              </a:solidFill>
              <a:latin typeface="Arial"/>
              <a:ea typeface="Arial"/>
              <a:cs typeface="Arial"/>
              <a:sym typeface="Arial"/>
            </a:endParaRPr>
          </a:p>
          <a:p>
            <a:pPr indent="-260350" lvl="0" marL="285750" marR="0" rtl="0" algn="l">
              <a:lnSpc>
                <a:spcPct val="100000"/>
              </a:lnSpc>
              <a:spcBef>
                <a:spcPts val="0"/>
              </a:spcBef>
              <a:spcAft>
                <a:spcPts val="0"/>
              </a:spcAft>
              <a:buClr>
                <a:srgbClr val="000000"/>
              </a:buClr>
              <a:buSzPts val="1200"/>
              <a:buFont typeface="Noto Sans Symbols"/>
              <a:buChar char="•"/>
            </a:pPr>
            <a:r>
              <a:rPr b="1" i="0" lang="zh-CN" sz="1200" u="none" cap="none" strike="noStrike">
                <a:solidFill>
                  <a:srgbClr val="000000"/>
                </a:solidFill>
                <a:latin typeface="Arial"/>
                <a:ea typeface="Arial"/>
                <a:cs typeface="Arial"/>
                <a:sym typeface="Arial"/>
              </a:rPr>
              <a:t>MSE</a:t>
            </a:r>
            <a:r>
              <a:rPr lang="zh-CN" sz="1200"/>
              <a:t>: </a:t>
            </a:r>
            <a:r>
              <a:rPr b="0" i="0" lang="zh-CN" sz="1200" u="none" cap="none" strike="noStrike">
                <a:solidFill>
                  <a:srgbClr val="000000"/>
                </a:solidFill>
                <a:latin typeface="Arial"/>
                <a:ea typeface="Arial"/>
                <a:cs typeface="Arial"/>
                <a:sym typeface="Arial"/>
              </a:rPr>
              <a:t>Mean Squared Error </a:t>
            </a:r>
            <a:endParaRPr b="1" i="0" sz="1200" u="none" cap="none" strike="noStrike">
              <a:solidFill>
                <a:srgbClr val="000000"/>
              </a:solidFill>
              <a:latin typeface="Arial"/>
              <a:ea typeface="Arial"/>
              <a:cs typeface="Arial"/>
              <a:sym typeface="Arial"/>
            </a:endParaRPr>
          </a:p>
          <a:p>
            <a:pPr indent="-260350" lvl="0" marL="285750" marR="0" rtl="0" algn="l">
              <a:lnSpc>
                <a:spcPct val="100000"/>
              </a:lnSpc>
              <a:spcBef>
                <a:spcPts val="0"/>
              </a:spcBef>
              <a:spcAft>
                <a:spcPts val="0"/>
              </a:spcAft>
              <a:buClr>
                <a:srgbClr val="000000"/>
              </a:buClr>
              <a:buSzPts val="1200"/>
              <a:buFont typeface="Noto Sans Symbols"/>
              <a:buChar char="•"/>
            </a:pPr>
            <a:r>
              <a:rPr b="1" i="0" lang="zh-CN" sz="1200" u="none" cap="none" strike="noStrike">
                <a:solidFill>
                  <a:srgbClr val="000000"/>
                </a:solidFill>
                <a:latin typeface="Arial"/>
                <a:ea typeface="Arial"/>
                <a:cs typeface="Arial"/>
                <a:sym typeface="Arial"/>
              </a:rPr>
              <a:t>RMSE</a:t>
            </a:r>
            <a:r>
              <a:rPr lang="zh-CN" sz="1200"/>
              <a:t>: </a:t>
            </a:r>
            <a:r>
              <a:rPr b="0" i="0" lang="zh-CN" sz="1200" u="none" cap="none" strike="noStrike">
                <a:solidFill>
                  <a:srgbClr val="000000"/>
                </a:solidFill>
                <a:latin typeface="Arial"/>
                <a:ea typeface="Arial"/>
                <a:cs typeface="Arial"/>
                <a:sym typeface="Arial"/>
              </a:rPr>
              <a:t>Root Mean Squared Error</a:t>
            </a:r>
            <a:endParaRPr b="1" i="0" sz="1200" u="none" cap="none" strike="noStrike">
              <a:solidFill>
                <a:srgbClr val="000000"/>
              </a:solidFill>
              <a:latin typeface="Arial"/>
              <a:ea typeface="Arial"/>
              <a:cs typeface="Arial"/>
              <a:sym typeface="Arial"/>
            </a:endParaRPr>
          </a:p>
          <a:p>
            <a:pPr indent="-260350" lvl="0" marL="285750" marR="0" rtl="0" algn="l">
              <a:lnSpc>
                <a:spcPct val="100000"/>
              </a:lnSpc>
              <a:spcBef>
                <a:spcPts val="0"/>
              </a:spcBef>
              <a:spcAft>
                <a:spcPts val="0"/>
              </a:spcAft>
              <a:buClr>
                <a:srgbClr val="000000"/>
              </a:buClr>
              <a:buSzPts val="1200"/>
              <a:buFont typeface="Noto Sans Symbols"/>
              <a:buChar char="•"/>
            </a:pPr>
            <a:r>
              <a:rPr b="1" i="0" lang="zh-CN" sz="1200" u="none" cap="none" strike="noStrike">
                <a:solidFill>
                  <a:srgbClr val="000000"/>
                </a:solidFill>
                <a:latin typeface="Arial"/>
                <a:ea typeface="Arial"/>
                <a:cs typeface="Arial"/>
                <a:sym typeface="Arial"/>
              </a:rPr>
              <a:t>MAPE</a:t>
            </a:r>
            <a:r>
              <a:rPr b="1" lang="zh-CN" sz="1200"/>
              <a:t>: </a:t>
            </a:r>
            <a:r>
              <a:rPr b="0" i="0" lang="zh-CN" sz="1200" u="none" cap="none" strike="noStrike">
                <a:solidFill>
                  <a:srgbClr val="000000"/>
                </a:solidFill>
                <a:latin typeface="Arial"/>
                <a:ea typeface="Arial"/>
                <a:cs typeface="Arial"/>
                <a:sym typeface="Arial"/>
              </a:rPr>
              <a:t>Mean Absolute Percentage Error</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g30fa0f7ee98_2_192"/>
          <p:cNvPicPr preferRelativeResize="0"/>
          <p:nvPr/>
        </p:nvPicPr>
        <p:blipFill rotWithShape="1">
          <a:blip r:embed="rId3">
            <a:alphaModFix/>
          </a:blip>
          <a:srcRect b="0" l="0" r="0" t="0"/>
          <a:stretch/>
        </p:blipFill>
        <p:spPr>
          <a:xfrm>
            <a:off x="7817650" y="183288"/>
            <a:ext cx="1050783" cy="31758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630" name="Google Shape;630;g30fa0f7ee98_2_192"/>
          <p:cNvCxnSpPr/>
          <p:nvPr/>
        </p:nvCxnSpPr>
        <p:spPr>
          <a:xfrm rot="10800000">
            <a:off x="757" y="62550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631" name="Google Shape;631;g30fa0f7ee98_2_192"/>
          <p:cNvSpPr txBox="1"/>
          <p:nvPr/>
        </p:nvSpPr>
        <p:spPr>
          <a:xfrm>
            <a:off x="367575" y="1256700"/>
            <a:ext cx="3876600" cy="2630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6250"/>
              </a:lnSpc>
              <a:spcBef>
                <a:spcPts val="0"/>
              </a:spcBef>
              <a:spcAft>
                <a:spcPts val="0"/>
              </a:spcAft>
              <a:buClr>
                <a:srgbClr val="000000"/>
              </a:buClr>
              <a:buSzPts val="1600"/>
              <a:buFont typeface="Noto Sans Symbols"/>
              <a:buChar char="⮚"/>
            </a:pPr>
            <a:r>
              <a:rPr b="1" i="0" lang="zh-CN" sz="1600" u="none" cap="none" strike="noStrike">
                <a:solidFill>
                  <a:srgbClr val="6390BC"/>
                </a:solidFill>
                <a:latin typeface="Arial"/>
                <a:ea typeface="Arial"/>
                <a:cs typeface="Arial"/>
                <a:sym typeface="Arial"/>
              </a:rPr>
              <a:t>Summary</a:t>
            </a:r>
            <a:r>
              <a:rPr b="1" i="0" lang="zh-CN" sz="1600" u="none" cap="none" strike="noStrike">
                <a:solidFill>
                  <a:srgbClr val="000000"/>
                </a:solidFill>
                <a:latin typeface="Arial"/>
                <a:ea typeface="Arial"/>
                <a:cs typeface="Arial"/>
                <a:sym typeface="Arial"/>
              </a:rPr>
              <a:t>:</a:t>
            </a:r>
            <a:endParaRPr/>
          </a:p>
          <a:p>
            <a:pPr indent="-184150" lvl="0" marL="285750" marR="0" rtl="0" algn="l">
              <a:lnSpc>
                <a:spcPct val="106250"/>
              </a:lnSpc>
              <a:spcBef>
                <a:spcPts val="0"/>
              </a:spcBef>
              <a:spcAft>
                <a:spcPts val="0"/>
              </a:spcAft>
              <a:buClr>
                <a:srgbClr val="000000"/>
              </a:buClr>
              <a:buSzPts val="1600"/>
              <a:buFont typeface="Noto Sans Symbols"/>
              <a:buNone/>
            </a:pPr>
            <a:r>
              <a:t/>
            </a:r>
            <a:endParaRPr b="1" i="0" sz="1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None/>
            </a:pPr>
            <a:r>
              <a:rPr b="1" i="0" lang="zh-CN" sz="1600" u="none" cap="none" strike="noStrike">
                <a:solidFill>
                  <a:srgbClr val="000000"/>
                </a:solidFill>
                <a:latin typeface="Arial"/>
                <a:ea typeface="Arial"/>
                <a:cs typeface="Arial"/>
                <a:sym typeface="Arial"/>
              </a:rPr>
              <a:t>     </a:t>
            </a:r>
            <a:r>
              <a:rPr b="1" i="0" lang="zh-CN" sz="1400" u="none" cap="none" strike="noStrike">
                <a:solidFill>
                  <a:srgbClr val="000000"/>
                </a:solidFill>
                <a:latin typeface="Arial"/>
                <a:ea typeface="Arial"/>
                <a:cs typeface="Arial"/>
                <a:sym typeface="Arial"/>
              </a:rPr>
              <a:t>LSTM</a:t>
            </a:r>
            <a:r>
              <a:rPr b="1" i="0" lang="zh-CN" sz="1600" u="none" cap="none" strike="noStrike">
                <a:solidFill>
                  <a:srgbClr val="000000"/>
                </a:solidFill>
                <a:latin typeface="Arial"/>
                <a:ea typeface="Arial"/>
                <a:cs typeface="Arial"/>
                <a:sym typeface="Arial"/>
              </a:rPr>
              <a:t> </a:t>
            </a:r>
            <a:r>
              <a:rPr b="0" i="0" lang="zh-CN" sz="1400" u="none" cap="none" strike="noStrike">
                <a:solidFill>
                  <a:srgbClr val="000000"/>
                </a:solidFill>
                <a:latin typeface="Arial"/>
                <a:ea typeface="Arial"/>
                <a:cs typeface="Arial"/>
                <a:sym typeface="Arial"/>
              </a:rPr>
              <a:t>provides the most accurate predictions</a:t>
            </a:r>
            <a:endParaRPr/>
          </a:p>
          <a:p>
            <a:pPr indent="0" lvl="0" marL="0" marR="0" rtl="0" algn="l">
              <a:lnSpc>
                <a:spcPct val="121428"/>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21428"/>
              </a:lnSpc>
              <a:spcBef>
                <a:spcPts val="0"/>
              </a:spcBef>
              <a:spcAft>
                <a:spcPts val="0"/>
              </a:spcAft>
              <a:buNone/>
            </a:pPr>
            <a:r>
              <a:rPr b="0" i="0" lang="zh-CN" sz="1400" u="none" cap="none" strike="noStrike">
                <a:solidFill>
                  <a:srgbClr val="000000"/>
                </a:solidFill>
                <a:latin typeface="Arial"/>
                <a:ea typeface="Arial"/>
                <a:cs typeface="Arial"/>
                <a:sym typeface="Arial"/>
              </a:rPr>
              <a:t>      </a:t>
            </a:r>
            <a:r>
              <a:rPr b="1" i="0" lang="zh-CN" sz="1400" u="none" cap="none" strike="noStrike">
                <a:solidFill>
                  <a:srgbClr val="000000"/>
                </a:solidFill>
                <a:latin typeface="Arial"/>
                <a:ea typeface="Arial"/>
                <a:cs typeface="Arial"/>
                <a:sym typeface="Arial"/>
              </a:rPr>
              <a:t>MoE </a:t>
            </a:r>
            <a:r>
              <a:rPr b="0" i="0" lang="zh-CN" sz="1400" u="none" cap="none" strike="noStrike">
                <a:solidFill>
                  <a:srgbClr val="000000"/>
                </a:solidFill>
                <a:latin typeface="Arial"/>
                <a:ea typeface="Arial"/>
                <a:cs typeface="Arial"/>
                <a:sym typeface="Arial"/>
              </a:rPr>
              <a:t>suitable for robust prediction with moderate computational demands</a:t>
            </a:r>
            <a:endParaRPr/>
          </a:p>
          <a:p>
            <a:pPr indent="0" lvl="0" marL="0" marR="0" rtl="0" algn="l">
              <a:lnSpc>
                <a:spcPct val="121428"/>
              </a:lnSpc>
              <a:spcBef>
                <a:spcPts val="0"/>
              </a:spcBef>
              <a:spcAft>
                <a:spcPts val="0"/>
              </a:spcAft>
              <a:buNone/>
            </a:pPr>
            <a:r>
              <a:rPr b="0" i="0" lang="zh-CN" sz="1400" u="none" cap="none" strike="noStrike">
                <a:solidFill>
                  <a:srgbClr val="000000"/>
                </a:solidFill>
                <a:latin typeface="Arial"/>
                <a:ea typeface="Arial"/>
                <a:cs typeface="Arial"/>
                <a:sym typeface="Arial"/>
              </a:rPr>
              <a:t>     </a:t>
            </a:r>
            <a:endParaRPr/>
          </a:p>
          <a:p>
            <a:pPr indent="0" lvl="0" marL="0" marR="0" rtl="0" algn="l">
              <a:lnSpc>
                <a:spcPct val="121428"/>
              </a:lnSpc>
              <a:spcBef>
                <a:spcPts val="0"/>
              </a:spcBef>
              <a:spcAft>
                <a:spcPts val="0"/>
              </a:spcAft>
              <a:buNone/>
            </a:pPr>
            <a:r>
              <a:rPr b="0" i="0" lang="zh-CN" sz="1400" u="none" cap="none" strike="noStrike">
                <a:solidFill>
                  <a:srgbClr val="000000"/>
                </a:solidFill>
                <a:latin typeface="Arial"/>
                <a:ea typeface="Arial"/>
                <a:cs typeface="Arial"/>
                <a:sym typeface="Arial"/>
              </a:rPr>
              <a:t>      </a:t>
            </a:r>
            <a:r>
              <a:rPr b="1" i="0" lang="zh-CN" sz="1400" u="none" cap="none" strike="noStrike">
                <a:solidFill>
                  <a:srgbClr val="000000"/>
                </a:solidFill>
                <a:latin typeface="Arial"/>
                <a:ea typeface="Arial"/>
                <a:cs typeface="Arial"/>
                <a:sym typeface="Arial"/>
              </a:rPr>
              <a:t>ARIMA</a:t>
            </a:r>
            <a:r>
              <a:rPr b="0" i="0" lang="zh-CN" sz="1400" u="none" cap="none" strike="noStrike">
                <a:solidFill>
                  <a:srgbClr val="000000"/>
                </a:solidFill>
                <a:latin typeface="Arial"/>
                <a:ea typeface="Arial"/>
                <a:cs typeface="Arial"/>
                <a:sym typeface="Arial"/>
              </a:rPr>
              <a:t> optimal for rapid, broad trend analyses but may lack the precision necessary</a:t>
            </a:r>
            <a:endParaRPr/>
          </a:p>
        </p:txBody>
      </p:sp>
      <p:sp>
        <p:nvSpPr>
          <p:cNvPr id="632" name="Google Shape;632;g30fa0f7ee98_2_192"/>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Model Evaluation</a:t>
            </a:r>
            <a:endParaRPr b="1" sz="1700">
              <a:solidFill>
                <a:srgbClr val="A5A5A5"/>
              </a:solidFill>
            </a:endParaRPr>
          </a:p>
        </p:txBody>
      </p:sp>
      <p:pic>
        <p:nvPicPr>
          <p:cNvPr id="633" name="Google Shape;633;g30fa0f7ee98_2_192"/>
          <p:cNvPicPr preferRelativeResize="0"/>
          <p:nvPr/>
        </p:nvPicPr>
        <p:blipFill>
          <a:blip r:embed="rId4">
            <a:alphaModFix/>
          </a:blip>
          <a:stretch>
            <a:fillRect/>
          </a:stretch>
        </p:blipFill>
        <p:spPr>
          <a:xfrm>
            <a:off x="4497650" y="1493750"/>
            <a:ext cx="4156575" cy="2248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g30fa0f7ee98_2_212"/>
          <p:cNvPicPr preferRelativeResize="0"/>
          <p:nvPr/>
        </p:nvPicPr>
        <p:blipFill rotWithShape="1">
          <a:blip r:embed="rId3">
            <a:alphaModFix/>
          </a:blip>
          <a:srcRect b="0" l="0" r="0" t="0"/>
          <a:stretch/>
        </p:blipFill>
        <p:spPr>
          <a:xfrm>
            <a:off x="7817650" y="183288"/>
            <a:ext cx="1050783" cy="31758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640" name="Google Shape;640;g30fa0f7ee98_2_212"/>
          <p:cNvCxnSpPr/>
          <p:nvPr/>
        </p:nvCxnSpPr>
        <p:spPr>
          <a:xfrm rot="10800000">
            <a:off x="757" y="62550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641" name="Google Shape;641;g30fa0f7ee98_2_212"/>
          <p:cNvSpPr txBox="1"/>
          <p:nvPr/>
        </p:nvSpPr>
        <p:spPr>
          <a:xfrm>
            <a:off x="612915" y="1774138"/>
            <a:ext cx="3398400" cy="1970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1" i="0" lang="zh-CN" sz="1600" u="none" cap="none" strike="noStrike">
                <a:solidFill>
                  <a:srgbClr val="595959"/>
                </a:solidFill>
                <a:latin typeface="Arial"/>
                <a:ea typeface="Arial"/>
                <a:cs typeface="Arial"/>
                <a:sym typeface="Arial"/>
              </a:rPr>
              <a:t>Trading Strategy</a:t>
            </a:r>
            <a:r>
              <a:rPr b="1" i="0" lang="zh-CN" sz="1600" u="none" cap="none" strike="noStrike">
                <a:solidFill>
                  <a:srgbClr val="000000"/>
                </a:solidFill>
                <a:latin typeface="Arial"/>
                <a:ea typeface="Arial"/>
                <a:cs typeface="Arial"/>
                <a:sym typeface="Arial"/>
              </a:rPr>
              <a:t>:</a:t>
            </a:r>
            <a:endParaRPr/>
          </a:p>
          <a:p>
            <a:pPr indent="-184150" lvl="0" marL="285750" marR="0" rtl="0" algn="l">
              <a:lnSpc>
                <a:spcPct val="100000"/>
              </a:lnSpc>
              <a:spcBef>
                <a:spcPts val="0"/>
              </a:spcBef>
              <a:spcAft>
                <a:spcPts val="0"/>
              </a:spcAft>
              <a:buClr>
                <a:srgbClr val="000000"/>
              </a:buClr>
              <a:buSzPts val="1600"/>
              <a:buFont typeface="Noto Sans Symbols"/>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1" i="0" lang="zh-CN" sz="1600" u="none" cap="none" strike="noStrike">
                <a:solidFill>
                  <a:srgbClr val="000000"/>
                </a:solidFill>
                <a:latin typeface="Arial"/>
                <a:ea typeface="Arial"/>
                <a:cs typeface="Arial"/>
                <a:sym typeface="Arial"/>
              </a:rPr>
              <a:t>Executing a buy order </a:t>
            </a:r>
            <a:endParaRPr b="1" i="0" sz="16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None/>
            </a:pPr>
            <a:r>
              <a:rPr lang="zh-CN"/>
              <a:t>I</a:t>
            </a:r>
            <a:r>
              <a:rPr b="0" i="0" lang="zh-CN" sz="1400" u="none" cap="none" strike="noStrike">
                <a:solidFill>
                  <a:srgbClr val="000000"/>
                </a:solidFill>
                <a:latin typeface="Arial"/>
                <a:ea typeface="Arial"/>
                <a:cs typeface="Arial"/>
                <a:sym typeface="Arial"/>
              </a:rPr>
              <a:t>f the model predicts a price increase the following day.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zh-CN" sz="1600" u="none" cap="none" strike="noStrike">
                <a:solidFill>
                  <a:srgbClr val="000000"/>
                </a:solidFill>
                <a:latin typeface="Arial"/>
                <a:ea typeface="Arial"/>
                <a:cs typeface="Arial"/>
                <a:sym typeface="Arial"/>
              </a:rPr>
              <a:t>   </a:t>
            </a:r>
            <a:endParaRPr/>
          </a:p>
          <a:p>
            <a:pPr indent="-285750" lvl="0" marL="285750" marR="0" rtl="0" algn="l">
              <a:lnSpc>
                <a:spcPct val="100000"/>
              </a:lnSpc>
              <a:spcBef>
                <a:spcPts val="0"/>
              </a:spcBef>
              <a:spcAft>
                <a:spcPts val="0"/>
              </a:spcAft>
              <a:buClr>
                <a:srgbClr val="000000"/>
              </a:buClr>
              <a:buSzPts val="1600"/>
              <a:buFont typeface="Noto Sans Symbols"/>
              <a:buChar char="•"/>
            </a:pPr>
            <a:r>
              <a:rPr b="1" i="0" lang="zh-CN" sz="1600" u="none" cap="none" strike="noStrike">
                <a:solidFill>
                  <a:srgbClr val="000000"/>
                </a:solidFill>
                <a:latin typeface="Arial"/>
                <a:ea typeface="Arial"/>
                <a:cs typeface="Arial"/>
                <a:sym typeface="Arial"/>
              </a:rPr>
              <a:t>Executing a sell order      </a:t>
            </a:r>
            <a:endParaRPr b="1" i="0" sz="16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None/>
            </a:pPr>
            <a:r>
              <a:rPr lang="zh-CN"/>
              <a:t>I</a:t>
            </a:r>
            <a:r>
              <a:rPr b="0" i="0" lang="zh-CN" sz="1400" u="none" cap="none" strike="noStrike">
                <a:solidFill>
                  <a:srgbClr val="000000"/>
                </a:solidFill>
                <a:latin typeface="Arial"/>
                <a:ea typeface="Arial"/>
                <a:cs typeface="Arial"/>
                <a:sym typeface="Arial"/>
              </a:rPr>
              <a:t>f a price decrease is forecasted.</a:t>
            </a:r>
            <a:endParaRPr b="1" i="0" sz="1600" u="none" cap="none" strike="noStrike">
              <a:solidFill>
                <a:srgbClr val="000000"/>
              </a:solidFill>
              <a:latin typeface="Arial"/>
              <a:ea typeface="Arial"/>
              <a:cs typeface="Arial"/>
              <a:sym typeface="Arial"/>
            </a:endParaRPr>
          </a:p>
        </p:txBody>
      </p:sp>
      <p:sp>
        <p:nvSpPr>
          <p:cNvPr id="642" name="Google Shape;642;g30fa0f7ee98_2_212"/>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Financial Performance</a:t>
            </a:r>
            <a:endParaRPr b="1" sz="1700">
              <a:solidFill>
                <a:srgbClr val="A5A5A5"/>
              </a:solidFill>
            </a:endParaRPr>
          </a:p>
        </p:txBody>
      </p:sp>
      <p:pic>
        <p:nvPicPr>
          <p:cNvPr id="643" name="Google Shape;643;g30fa0f7ee98_2_212"/>
          <p:cNvPicPr preferRelativeResize="0"/>
          <p:nvPr/>
        </p:nvPicPr>
        <p:blipFill>
          <a:blip r:embed="rId4">
            <a:alphaModFix/>
          </a:blip>
          <a:stretch>
            <a:fillRect/>
          </a:stretch>
        </p:blipFill>
        <p:spPr>
          <a:xfrm>
            <a:off x="4432350" y="1510975"/>
            <a:ext cx="4245600" cy="2233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g30fa0f7ee98_2_221"/>
          <p:cNvPicPr preferRelativeResize="0"/>
          <p:nvPr/>
        </p:nvPicPr>
        <p:blipFill rotWithShape="1">
          <a:blip r:embed="rId3">
            <a:alphaModFix/>
          </a:blip>
          <a:srcRect b="0" l="0" r="0" t="0"/>
          <a:stretch/>
        </p:blipFill>
        <p:spPr>
          <a:xfrm>
            <a:off x="7817650" y="183288"/>
            <a:ext cx="1050783" cy="31758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650" name="Google Shape;650;g30fa0f7ee98_2_221"/>
          <p:cNvCxnSpPr/>
          <p:nvPr/>
        </p:nvCxnSpPr>
        <p:spPr>
          <a:xfrm rot="10800000">
            <a:off x="757" y="62550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651" name="Google Shape;651;g30fa0f7ee98_2_221"/>
          <p:cNvSpPr txBox="1"/>
          <p:nvPr/>
        </p:nvSpPr>
        <p:spPr>
          <a:xfrm>
            <a:off x="323750" y="937113"/>
            <a:ext cx="4117800" cy="3965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zh-CN" sz="1700">
                <a:solidFill>
                  <a:schemeClr val="dk1"/>
                </a:solidFill>
                <a:latin typeface="Times New Roman"/>
                <a:ea typeface="Times New Roman"/>
                <a:cs typeface="Times New Roman"/>
                <a:sym typeface="Times New Roman"/>
              </a:rPr>
              <a:t>On Sept. 15—Apple‘s product launch event：as a critical time marker for examining model performance.</a:t>
            </a:r>
            <a:endParaRPr sz="1700">
              <a:solidFill>
                <a:schemeClr val="dk1"/>
              </a:solidFill>
              <a:latin typeface="Times New Roman"/>
              <a:ea typeface="Times New Roman"/>
              <a:cs typeface="Times New Roman"/>
              <a:sym typeface="Times New Roman"/>
            </a:endParaRPr>
          </a:p>
          <a:p>
            <a:pPr indent="0" lvl="0" marL="457200" marR="0" rtl="0" algn="l">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336550" lvl="0" marL="457200" marR="0" rtl="0" algn="l">
              <a:lnSpc>
                <a:spcPct val="115000"/>
              </a:lnSpc>
              <a:spcBef>
                <a:spcPts val="0"/>
              </a:spcBef>
              <a:spcAft>
                <a:spcPts val="0"/>
              </a:spcAft>
              <a:buClr>
                <a:schemeClr val="dk1"/>
              </a:buClr>
              <a:buSzPts val="1700"/>
              <a:buFont typeface="Times New Roman"/>
              <a:buChar char="●"/>
            </a:pPr>
            <a:r>
              <a:rPr lang="zh-CN" sz="1700">
                <a:solidFill>
                  <a:schemeClr val="dk1"/>
                </a:solidFill>
                <a:latin typeface="Times New Roman"/>
                <a:ea typeface="Times New Roman"/>
                <a:cs typeface="Times New Roman"/>
                <a:sym typeface="Times New Roman"/>
              </a:rPr>
              <a:t>Prior-Event </a:t>
            </a:r>
            <a:r>
              <a:rPr lang="zh-CN" sz="1700">
                <a:solidFill>
                  <a:schemeClr val="dk1"/>
                </a:solidFill>
                <a:latin typeface="Times New Roman"/>
                <a:ea typeface="Times New Roman"/>
                <a:cs typeface="Times New Roman"/>
                <a:sym typeface="Times New Roman"/>
              </a:rPr>
              <a:t> Performance Result:</a:t>
            </a:r>
            <a:endParaRPr sz="17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zh-CN" sz="1700">
                <a:solidFill>
                  <a:schemeClr val="dk1"/>
                </a:solidFill>
                <a:latin typeface="Times New Roman"/>
                <a:ea typeface="Times New Roman"/>
                <a:cs typeface="Times New Roman"/>
                <a:sym typeface="Times New Roman"/>
              </a:rPr>
              <a:t>      </a:t>
            </a:r>
            <a:endParaRPr sz="1700">
              <a:solidFill>
                <a:schemeClr val="dk1"/>
              </a:solidFill>
              <a:latin typeface="Times New Roman"/>
              <a:ea typeface="Times New Roman"/>
              <a:cs typeface="Times New Roman"/>
              <a:sym typeface="Times New Roman"/>
            </a:endParaRPr>
          </a:p>
          <a:p>
            <a:pPr indent="-336550" lvl="0" marL="457200" marR="0" rtl="0" algn="l">
              <a:lnSpc>
                <a:spcPct val="115000"/>
              </a:lnSpc>
              <a:spcBef>
                <a:spcPts val="0"/>
              </a:spcBef>
              <a:spcAft>
                <a:spcPts val="0"/>
              </a:spcAft>
              <a:buClr>
                <a:schemeClr val="dk1"/>
              </a:buClr>
              <a:buSzPts val="1700"/>
              <a:buFont typeface="Times New Roman"/>
              <a:buChar char="●"/>
            </a:pPr>
            <a:r>
              <a:rPr lang="zh-CN" sz="1700">
                <a:solidFill>
                  <a:schemeClr val="dk1"/>
                </a:solidFill>
                <a:latin typeface="Times New Roman"/>
                <a:ea typeface="Times New Roman"/>
                <a:cs typeface="Times New Roman"/>
                <a:sym typeface="Times New Roman"/>
              </a:rPr>
              <a:t> ARIMA(green line): Struggled to adapt to short-term changes, missed the downward trend.</a:t>
            </a:r>
            <a:endParaRPr sz="17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336550" lvl="0" marL="457200" marR="0" rtl="0" algn="l">
              <a:lnSpc>
                <a:spcPct val="115000"/>
              </a:lnSpc>
              <a:spcBef>
                <a:spcPts val="0"/>
              </a:spcBef>
              <a:spcAft>
                <a:spcPts val="0"/>
              </a:spcAft>
              <a:buClr>
                <a:schemeClr val="dk1"/>
              </a:buClr>
              <a:buSzPts val="1700"/>
              <a:buFont typeface="Times New Roman"/>
              <a:buChar char="●"/>
            </a:pPr>
            <a:r>
              <a:rPr lang="zh-CN" sz="1700">
                <a:solidFill>
                  <a:schemeClr val="dk1"/>
                </a:solidFill>
                <a:latin typeface="Times New Roman"/>
                <a:ea typeface="Times New Roman"/>
                <a:cs typeface="Times New Roman"/>
                <a:sym typeface="Times New Roman"/>
              </a:rPr>
              <a:t>  LSTM &amp; MoE(orange and purple</a:t>
            </a:r>
            <a:r>
              <a:rPr lang="zh-CN" sz="1700">
                <a:solidFill>
                  <a:schemeClr val="dk1"/>
                </a:solidFill>
                <a:latin typeface="Times New Roman"/>
                <a:ea typeface="Times New Roman"/>
                <a:cs typeface="Times New Roman"/>
                <a:sym typeface="Times New Roman"/>
              </a:rPr>
              <a:t>) </a:t>
            </a:r>
            <a:r>
              <a:rPr lang="zh-CN" sz="1700">
                <a:solidFill>
                  <a:schemeClr val="dk1"/>
                </a:solidFill>
                <a:latin typeface="Times New Roman"/>
                <a:ea typeface="Times New Roman"/>
                <a:cs typeface="Times New Roman"/>
                <a:sym typeface="Times New Roman"/>
              </a:rPr>
              <a:t>: Accurately identified the downward trend, effectively reduced losses.</a:t>
            </a:r>
            <a:endParaRPr b="1" sz="1800">
              <a:solidFill>
                <a:srgbClr val="595959"/>
              </a:solidFill>
            </a:endParaRPr>
          </a:p>
        </p:txBody>
      </p:sp>
      <p:sp>
        <p:nvSpPr>
          <p:cNvPr id="652" name="Google Shape;652;g30fa0f7ee98_2_221"/>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Financial Performance</a:t>
            </a:r>
            <a:endParaRPr b="1" sz="1700">
              <a:solidFill>
                <a:srgbClr val="A5A5A5"/>
              </a:solidFill>
            </a:endParaRPr>
          </a:p>
        </p:txBody>
      </p:sp>
      <p:pic>
        <p:nvPicPr>
          <p:cNvPr id="653" name="Google Shape;653;g30fa0f7ee98_2_221"/>
          <p:cNvPicPr preferRelativeResize="0"/>
          <p:nvPr/>
        </p:nvPicPr>
        <p:blipFill>
          <a:blip r:embed="rId4">
            <a:alphaModFix/>
          </a:blip>
          <a:stretch>
            <a:fillRect/>
          </a:stretch>
        </p:blipFill>
        <p:spPr>
          <a:xfrm>
            <a:off x="4749625" y="750118"/>
            <a:ext cx="4118790" cy="43390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g30fa0f7ee98_2_230"/>
          <p:cNvPicPr preferRelativeResize="0"/>
          <p:nvPr/>
        </p:nvPicPr>
        <p:blipFill rotWithShape="1">
          <a:blip r:embed="rId3">
            <a:alphaModFix/>
          </a:blip>
          <a:srcRect b="0" l="0" r="0" t="0"/>
          <a:stretch/>
        </p:blipFill>
        <p:spPr>
          <a:xfrm>
            <a:off x="7817650" y="183288"/>
            <a:ext cx="1050783" cy="317579"/>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660" name="Google Shape;660;g30fa0f7ee98_2_230"/>
          <p:cNvCxnSpPr/>
          <p:nvPr/>
        </p:nvCxnSpPr>
        <p:spPr>
          <a:xfrm rot="10800000">
            <a:off x="757" y="62550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661" name="Google Shape;661;g30fa0f7ee98_2_230"/>
          <p:cNvSpPr txBox="1"/>
          <p:nvPr/>
        </p:nvSpPr>
        <p:spPr>
          <a:xfrm>
            <a:off x="433489" y="906956"/>
            <a:ext cx="3398400" cy="3886500"/>
          </a:xfrm>
          <a:prstGeom prst="rect">
            <a:avLst/>
          </a:prstGeom>
          <a:noFill/>
          <a:ln>
            <a:noFill/>
          </a:ln>
        </p:spPr>
        <p:txBody>
          <a:bodyPr anchorCtr="0" anchor="t" bIns="45700" lIns="91425" spcFirstLastPara="1" rIns="91425" wrap="square" tIns="45700">
            <a:spAutoFit/>
          </a:bodyPr>
          <a:lstStyle/>
          <a:p>
            <a:pPr indent="-292100" lvl="0" marL="285750" marR="0" rtl="0" algn="l">
              <a:lnSpc>
                <a:spcPct val="100000"/>
              </a:lnSpc>
              <a:spcBef>
                <a:spcPts val="0"/>
              </a:spcBef>
              <a:spcAft>
                <a:spcPts val="0"/>
              </a:spcAft>
              <a:buClr>
                <a:srgbClr val="000000"/>
              </a:buClr>
              <a:buSzPts val="1700"/>
              <a:buFont typeface="Noto Sans Symbols"/>
              <a:buChar char="⮚"/>
            </a:pPr>
            <a:r>
              <a:rPr b="1" i="0" lang="zh-CN" sz="1700" u="none" cap="none" strike="noStrike">
                <a:solidFill>
                  <a:srgbClr val="595959"/>
                </a:solidFill>
                <a:latin typeface="Arial"/>
                <a:ea typeface="Arial"/>
                <a:cs typeface="Arial"/>
                <a:sym typeface="Arial"/>
              </a:rPr>
              <a:t>Performance Result</a:t>
            </a:r>
            <a:r>
              <a:rPr b="1" i="0" lang="zh-CN" sz="1700" u="none" cap="none" strike="noStrike">
                <a:solidFill>
                  <a:srgbClr val="000000"/>
                </a:solidFill>
                <a:latin typeface="Arial"/>
                <a:ea typeface="Arial"/>
                <a:cs typeface="Arial"/>
                <a:sym typeface="Arial"/>
              </a:rPr>
              <a:t>:</a:t>
            </a:r>
            <a:endParaRPr sz="1500"/>
          </a:p>
          <a:p>
            <a:pPr indent="-184150" lvl="0" marL="285750" marR="0" rtl="0" algn="l">
              <a:lnSpc>
                <a:spcPct val="100000"/>
              </a:lnSpc>
              <a:spcBef>
                <a:spcPts val="0"/>
              </a:spcBef>
              <a:spcAft>
                <a:spcPts val="0"/>
              </a:spcAft>
              <a:buClr>
                <a:srgbClr val="000000"/>
              </a:buClr>
              <a:buSzPts val="1600"/>
              <a:buFont typeface="Noto Sans Symbols"/>
              <a:buNone/>
            </a:pPr>
            <a:r>
              <a:t/>
            </a:r>
            <a:endParaRPr b="1" i="0" sz="1700" u="none" cap="none" strike="noStrike">
              <a:solidFill>
                <a:srgbClr val="000000"/>
              </a:solidFill>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Times New Roman"/>
              <a:buChar char="●"/>
            </a:pPr>
            <a:r>
              <a:rPr lang="zh-CN" sz="1700">
                <a:solidFill>
                  <a:schemeClr val="dk1"/>
                </a:solidFill>
                <a:latin typeface="Times New Roman"/>
                <a:ea typeface="Times New Roman"/>
                <a:cs typeface="Times New Roman"/>
                <a:sym typeface="Times New Roman"/>
              </a:rPr>
              <a:t>Post-Event Performance: All models showed portfolio value growth, capturing positive price movements.</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zh-CN" sz="1700">
                <a:solidFill>
                  <a:schemeClr val="dk1"/>
                </a:solidFill>
                <a:latin typeface="Times New Roman"/>
                <a:ea typeface="Times New Roman"/>
                <a:cs typeface="Times New Roman"/>
                <a:sym typeface="Times New Roman"/>
              </a:rPr>
              <a:t>Conclusion: LSTM and MoE outperformed ARIMA in real-time responsiveness and around key events, supporting more effective trading and portfolio growth</a:t>
            </a:r>
            <a:r>
              <a:rPr b="1" lang="zh-CN" sz="1700">
                <a:solidFill>
                  <a:schemeClr val="dk1"/>
                </a:solidFill>
              </a:rPr>
              <a:t>.</a:t>
            </a:r>
            <a:endParaRPr b="1" sz="1600"/>
          </a:p>
        </p:txBody>
      </p:sp>
      <p:sp>
        <p:nvSpPr>
          <p:cNvPr id="662" name="Google Shape;662;g30fa0f7ee98_2_230"/>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Financial Performance</a:t>
            </a:r>
            <a:endParaRPr b="1" sz="1700">
              <a:solidFill>
                <a:srgbClr val="A5A5A5"/>
              </a:solidFill>
            </a:endParaRPr>
          </a:p>
        </p:txBody>
      </p:sp>
      <p:pic>
        <p:nvPicPr>
          <p:cNvPr id="663" name="Google Shape;663;g30fa0f7ee98_2_230"/>
          <p:cNvPicPr preferRelativeResize="0"/>
          <p:nvPr/>
        </p:nvPicPr>
        <p:blipFill>
          <a:blip r:embed="rId4">
            <a:alphaModFix/>
          </a:blip>
          <a:stretch>
            <a:fillRect/>
          </a:stretch>
        </p:blipFill>
        <p:spPr>
          <a:xfrm>
            <a:off x="4432350" y="1510975"/>
            <a:ext cx="4245600" cy="2233275"/>
          </a:xfrm>
          <a:prstGeom prst="rect">
            <a:avLst/>
          </a:prstGeom>
          <a:noFill/>
          <a:ln>
            <a:noFill/>
          </a:ln>
        </p:spPr>
      </p:pic>
      <p:sp>
        <p:nvSpPr>
          <p:cNvPr id="664" name="Google Shape;664;g30fa0f7ee98_2_230"/>
          <p:cNvSpPr/>
          <p:nvPr/>
        </p:nvSpPr>
        <p:spPr>
          <a:xfrm rot="2411950">
            <a:off x="5658443" y="2243921"/>
            <a:ext cx="922617" cy="187564"/>
          </a:xfrm>
          <a:prstGeom prst="rightArrow">
            <a:avLst>
              <a:gd fmla="val 50000" name="adj1"/>
              <a:gd fmla="val 50000" name="adj2"/>
            </a:avLst>
          </a:prstGeom>
          <a:solidFill>
            <a:srgbClr val="B6D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g30fa0f7ee98_2_239"/>
          <p:cNvPicPr preferRelativeResize="0"/>
          <p:nvPr/>
        </p:nvPicPr>
        <p:blipFill rotWithShape="1">
          <a:blip r:embed="rId3">
            <a:alphaModFix/>
          </a:blip>
          <a:srcRect b="0" l="0" r="0" t="0"/>
          <a:stretch/>
        </p:blipFill>
        <p:spPr>
          <a:xfrm>
            <a:off x="7817650" y="183288"/>
            <a:ext cx="1050783" cy="31758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671" name="Google Shape;671;g30fa0f7ee98_2_239"/>
          <p:cNvCxnSpPr/>
          <p:nvPr/>
        </p:nvCxnSpPr>
        <p:spPr>
          <a:xfrm rot="10800000">
            <a:off x="757" y="62550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672" name="Google Shape;672;g30fa0f7ee98_2_239"/>
          <p:cNvSpPr txBox="1"/>
          <p:nvPr/>
        </p:nvSpPr>
        <p:spPr>
          <a:xfrm>
            <a:off x="379936" y="1001210"/>
            <a:ext cx="3684600" cy="3755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1" i="0" lang="zh-CN" sz="1600" u="none" cap="none" strike="noStrike">
                <a:solidFill>
                  <a:srgbClr val="595959"/>
                </a:solidFill>
                <a:latin typeface="Arial"/>
                <a:ea typeface="Arial"/>
                <a:cs typeface="Arial"/>
                <a:sym typeface="Arial"/>
              </a:rPr>
              <a:t>Backtesting and Metrics</a:t>
            </a:r>
            <a:r>
              <a:rPr b="1" i="0" lang="zh-CN" sz="1600" u="none" cap="none" strike="noStrike">
                <a:solidFill>
                  <a:srgbClr val="000000"/>
                </a:solidFill>
                <a:latin typeface="Arial"/>
                <a:ea typeface="Arial"/>
                <a:cs typeface="Arial"/>
                <a:sym typeface="Arial"/>
              </a:rPr>
              <a:t>:</a:t>
            </a:r>
            <a:endParaRPr/>
          </a:p>
          <a:p>
            <a:pPr indent="-184150" lvl="0" marL="285750" marR="0" rtl="0" algn="l">
              <a:lnSpc>
                <a:spcPct val="100000"/>
              </a:lnSpc>
              <a:spcBef>
                <a:spcPts val="0"/>
              </a:spcBef>
              <a:spcAft>
                <a:spcPts val="0"/>
              </a:spcAft>
              <a:buClr>
                <a:srgbClr val="000000"/>
              </a:buClr>
              <a:buSzPts val="1600"/>
              <a:buFont typeface="Noto Sans Symbols"/>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1" i="0" lang="zh-CN" sz="1600" u="none" cap="none" strike="noStrike">
                <a:solidFill>
                  <a:srgbClr val="000000"/>
                </a:solidFill>
                <a:latin typeface="Arial"/>
                <a:ea typeface="Arial"/>
                <a:cs typeface="Arial"/>
                <a:sym typeface="Arial"/>
              </a:rPr>
              <a:t>MoE model</a:t>
            </a:r>
            <a:endParaRPr/>
          </a:p>
          <a:p>
            <a:pPr indent="457200" lvl="0" marL="0" marR="0" rtl="0" algn="l">
              <a:lnSpc>
                <a:spcPct val="100000"/>
              </a:lnSpc>
              <a:spcBef>
                <a:spcPts val="0"/>
              </a:spcBef>
              <a:spcAft>
                <a:spcPts val="0"/>
              </a:spcAft>
              <a:buNone/>
            </a:pPr>
            <a:r>
              <a:rPr lang="zh-CN" sz="1600"/>
              <a:t>O</a:t>
            </a:r>
            <a:r>
              <a:rPr b="0" i="0" lang="zh-CN" sz="1400" u="none" cap="none" strike="noStrike">
                <a:solidFill>
                  <a:srgbClr val="000000"/>
                </a:solidFill>
                <a:latin typeface="Arial"/>
                <a:ea typeface="Arial"/>
                <a:cs typeface="Arial"/>
                <a:sym typeface="Arial"/>
              </a:rPr>
              <a:t>utperforms in cumulative</a:t>
            </a:r>
            <a:r>
              <a:rPr lang="zh-CN"/>
              <a:t> </a:t>
            </a:r>
            <a:r>
              <a:rPr b="0" i="0" lang="zh-CN" sz="1400" u="none" cap="none" strike="noStrike">
                <a:solidFill>
                  <a:srgbClr val="000000"/>
                </a:solidFill>
                <a:latin typeface="Arial"/>
                <a:ea typeface="Arial"/>
                <a:cs typeface="Arial"/>
                <a:sym typeface="Arial"/>
              </a:rPr>
              <a:t>returns, highest Sharpe Ratio.</a:t>
            </a:r>
            <a:endParaRPr/>
          </a:p>
          <a:p>
            <a:pPr indent="0" lvl="0" marL="0" marR="0" rtl="0" algn="l">
              <a:lnSpc>
                <a:spcPct val="100000"/>
              </a:lnSpc>
              <a:spcBef>
                <a:spcPts val="0"/>
              </a:spcBef>
              <a:spcAft>
                <a:spcPts val="0"/>
              </a:spcAft>
              <a:buNone/>
            </a:pPr>
            <a:r>
              <a:rPr b="0" i="0" lang="zh-CN" sz="1400" u="sng" cap="none" strike="noStrike">
                <a:solidFill>
                  <a:srgbClr val="6390BC"/>
                </a:solidFill>
                <a:latin typeface="Arial"/>
                <a:ea typeface="Arial"/>
                <a:cs typeface="Arial"/>
                <a:sym typeface="Arial"/>
              </a:rPr>
              <a:t>synthesize various forecasting advantages</a:t>
            </a:r>
            <a:endParaRPr b="0" i="0" sz="1400" u="sng" cap="none" strike="noStrike">
              <a:solidFill>
                <a:srgbClr val="6390BC"/>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1" i="0" lang="zh-CN" sz="1600" u="none" cap="none" strike="noStrike">
                <a:solidFill>
                  <a:srgbClr val="000000"/>
                </a:solidFill>
                <a:latin typeface="Arial"/>
                <a:ea typeface="Arial"/>
                <a:cs typeface="Arial"/>
                <a:sym typeface="Arial"/>
              </a:rPr>
              <a:t>LSTM model</a:t>
            </a:r>
            <a:endParaRPr/>
          </a:p>
          <a:p>
            <a:pPr indent="457200" lvl="0" marL="0" marR="0" rtl="0" algn="l">
              <a:lnSpc>
                <a:spcPct val="100000"/>
              </a:lnSpc>
              <a:spcBef>
                <a:spcPts val="0"/>
              </a:spcBef>
              <a:spcAft>
                <a:spcPts val="0"/>
              </a:spcAft>
              <a:buNone/>
            </a:pPr>
            <a:r>
              <a:rPr lang="zh-CN"/>
              <a:t>S</a:t>
            </a:r>
            <a:r>
              <a:rPr b="0" i="0" lang="zh-CN" sz="1400" u="none" cap="none" strike="noStrike">
                <a:solidFill>
                  <a:srgbClr val="000000"/>
                </a:solidFill>
                <a:latin typeface="Arial"/>
                <a:ea typeface="Arial"/>
                <a:cs typeface="Arial"/>
                <a:sym typeface="Arial"/>
              </a:rPr>
              <a:t>ignificant strengths, substantial returns, comparatively high Sharpe Ratio, minimal drawdown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zh-CN" sz="1400" u="sng" cap="none" strike="noStrike">
                <a:solidFill>
                  <a:srgbClr val="6390BC"/>
                </a:solidFill>
                <a:latin typeface="Arial"/>
                <a:ea typeface="Arial"/>
                <a:cs typeface="Arial"/>
                <a:sym typeface="Arial"/>
              </a:rPr>
              <a:t>leverage sequential dependencies </a:t>
            </a:r>
            <a:endParaRPr b="0" i="0" sz="1400" u="sng" cap="none" strike="noStrike">
              <a:solidFill>
                <a:srgbClr val="6390BC"/>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sng" cap="none" strike="noStrike">
              <a:solidFill>
                <a:srgbClr val="6390BC"/>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1" i="0" lang="zh-CN" sz="1600" u="none" cap="none" strike="noStrike">
                <a:solidFill>
                  <a:srgbClr val="000000"/>
                </a:solidFill>
                <a:latin typeface="Arial"/>
                <a:ea typeface="Arial"/>
                <a:cs typeface="Arial"/>
                <a:sym typeface="Arial"/>
              </a:rPr>
              <a:t>ARIMA model</a:t>
            </a:r>
            <a:endParaRPr/>
          </a:p>
          <a:p>
            <a:pPr indent="457200" lvl="0" marL="0" marR="0" rtl="0" algn="l">
              <a:lnSpc>
                <a:spcPct val="100000"/>
              </a:lnSpc>
              <a:spcBef>
                <a:spcPts val="0"/>
              </a:spcBef>
              <a:spcAft>
                <a:spcPts val="0"/>
              </a:spcAft>
              <a:buNone/>
            </a:pPr>
            <a:r>
              <a:rPr lang="zh-CN"/>
              <a:t>L</a:t>
            </a:r>
            <a:r>
              <a:rPr b="0" i="0" lang="zh-CN" sz="1400" u="none" cap="none" strike="noStrike">
                <a:solidFill>
                  <a:srgbClr val="000000"/>
                </a:solidFill>
                <a:latin typeface="Arial"/>
                <a:ea typeface="Arial"/>
                <a:cs typeface="Arial"/>
                <a:sym typeface="Arial"/>
              </a:rPr>
              <a:t>ower overall returns,more cautious performance.</a:t>
            </a:r>
            <a:endParaRPr b="0" i="0" sz="1400" u="none" cap="none" strike="noStrike">
              <a:solidFill>
                <a:srgbClr val="000000"/>
              </a:solidFill>
              <a:latin typeface="Arial"/>
              <a:ea typeface="Arial"/>
              <a:cs typeface="Arial"/>
              <a:sym typeface="Arial"/>
            </a:endParaRPr>
          </a:p>
        </p:txBody>
      </p:sp>
      <p:sp>
        <p:nvSpPr>
          <p:cNvPr id="673" name="Google Shape;673;g30fa0f7ee98_2_239"/>
          <p:cNvSpPr txBox="1"/>
          <p:nvPr/>
        </p:nvSpPr>
        <p:spPr>
          <a:xfrm>
            <a:off x="4341655" y="3875314"/>
            <a:ext cx="45123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CN" sz="1600" u="none" cap="none" strike="noStrike">
                <a:solidFill>
                  <a:srgbClr val="000000"/>
                </a:solidFill>
                <a:latin typeface="Arial"/>
                <a:ea typeface="Arial"/>
                <a:cs typeface="Arial"/>
                <a:sym typeface="Arial"/>
              </a:rPr>
              <a:t>Overall:</a:t>
            </a:r>
            <a:r>
              <a:rPr b="1" i="0" lang="zh-CN" sz="1400" u="none" cap="none" strike="noStrike">
                <a:solidFill>
                  <a:srgbClr val="000000"/>
                </a:solidFill>
                <a:latin typeface="Arial"/>
                <a:ea typeface="Arial"/>
                <a:cs typeface="Arial"/>
                <a:sym typeface="Arial"/>
              </a:rPr>
              <a:t> </a:t>
            </a:r>
            <a:r>
              <a:rPr b="0" i="0" lang="zh-CN" sz="1400" u="none" cap="none" strike="noStrike">
                <a:solidFill>
                  <a:srgbClr val="000000"/>
                </a:solidFill>
                <a:latin typeface="Arial"/>
                <a:ea typeface="Arial"/>
                <a:cs typeface="Arial"/>
                <a:sym typeface="Arial"/>
              </a:rPr>
              <a:t>machine learning models demonstrate a</a:t>
            </a:r>
            <a:r>
              <a:rPr b="1" i="0" lang="zh-CN" sz="1400" u="none" cap="none" strike="noStrike">
                <a:solidFill>
                  <a:srgbClr val="000000"/>
                </a:solidFill>
                <a:latin typeface="Arial"/>
                <a:ea typeface="Arial"/>
                <a:cs typeface="Arial"/>
                <a:sym typeface="Arial"/>
              </a:rPr>
              <a:t> </a:t>
            </a:r>
            <a:r>
              <a:rPr b="0" i="0" lang="zh-CN" sz="1400" u="sng" cap="none" strike="noStrike">
                <a:solidFill>
                  <a:srgbClr val="000000"/>
                </a:solidFill>
                <a:latin typeface="Arial"/>
                <a:ea typeface="Arial"/>
                <a:cs typeface="Arial"/>
                <a:sym typeface="Arial"/>
              </a:rPr>
              <a:t>higher sensitivity </a:t>
            </a:r>
            <a:r>
              <a:rPr b="0" i="0" lang="zh-CN" sz="1400" u="none" cap="none" strike="noStrike">
                <a:solidFill>
                  <a:srgbClr val="000000"/>
                </a:solidFill>
                <a:latin typeface="Arial"/>
                <a:ea typeface="Arial"/>
                <a:cs typeface="Arial"/>
                <a:sym typeface="Arial"/>
              </a:rPr>
              <a:t>to </a:t>
            </a:r>
            <a:r>
              <a:rPr b="0" i="0" lang="zh-CN" sz="1400" u="none" cap="none" strike="noStrike">
                <a:solidFill>
                  <a:srgbClr val="6390BC"/>
                </a:solidFill>
                <a:latin typeface="Arial"/>
                <a:ea typeface="Arial"/>
                <a:cs typeface="Arial"/>
                <a:sym typeface="Arial"/>
              </a:rPr>
              <a:t>short-term fluctuations </a:t>
            </a:r>
            <a:r>
              <a:rPr b="0" i="0" lang="zh-CN" sz="1400" u="none" cap="none" strike="noStrike">
                <a:solidFill>
                  <a:srgbClr val="000000"/>
                </a:solidFill>
                <a:latin typeface="Arial"/>
                <a:ea typeface="Arial"/>
                <a:cs typeface="Arial"/>
                <a:sym typeface="Arial"/>
              </a:rPr>
              <a:t>and a capacity for </a:t>
            </a:r>
            <a:r>
              <a:rPr b="0" i="0" lang="zh-CN" sz="1400" u="none" cap="none" strike="noStrike">
                <a:solidFill>
                  <a:srgbClr val="6390BC"/>
                </a:solidFill>
                <a:latin typeface="Arial"/>
                <a:ea typeface="Arial"/>
                <a:cs typeface="Arial"/>
                <a:sym typeface="Arial"/>
              </a:rPr>
              <a:t>rapid adaptation.</a:t>
            </a:r>
            <a:endParaRPr b="0" i="0" sz="1400" u="none" cap="none" strike="noStrike">
              <a:solidFill>
                <a:srgbClr val="6390BC"/>
              </a:solidFill>
              <a:latin typeface="Arial"/>
              <a:ea typeface="Arial"/>
              <a:cs typeface="Arial"/>
              <a:sym typeface="Arial"/>
            </a:endParaRPr>
          </a:p>
        </p:txBody>
      </p:sp>
      <p:sp>
        <p:nvSpPr>
          <p:cNvPr id="674" name="Google Shape;674;g30fa0f7ee98_2_239"/>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Financial Performance</a:t>
            </a:r>
            <a:endParaRPr b="1" sz="1700">
              <a:solidFill>
                <a:srgbClr val="A5A5A5"/>
              </a:solidFill>
            </a:endParaRPr>
          </a:p>
        </p:txBody>
      </p:sp>
      <p:pic>
        <p:nvPicPr>
          <p:cNvPr id="675" name="Google Shape;675;g30fa0f7ee98_2_239"/>
          <p:cNvPicPr preferRelativeResize="0"/>
          <p:nvPr/>
        </p:nvPicPr>
        <p:blipFill>
          <a:blip r:embed="rId4">
            <a:alphaModFix/>
          </a:blip>
          <a:stretch>
            <a:fillRect/>
          </a:stretch>
        </p:blipFill>
        <p:spPr>
          <a:xfrm>
            <a:off x="4341650" y="1587925"/>
            <a:ext cx="4236300" cy="1485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681" name="Google Shape;681;p19"/>
          <p:cNvSpPr txBox="1"/>
          <p:nvPr/>
        </p:nvSpPr>
        <p:spPr>
          <a:xfrm>
            <a:off x="2711936" y="1812314"/>
            <a:ext cx="3416400" cy="1031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3600">
                <a:solidFill>
                  <a:srgbClr val="595959"/>
                </a:solidFill>
                <a:latin typeface="Arial"/>
                <a:ea typeface="Arial"/>
                <a:cs typeface="Arial"/>
                <a:sym typeface="Arial"/>
              </a:rPr>
              <a:t>0</a:t>
            </a:r>
            <a:r>
              <a:rPr lang="zh-CN" sz="3600">
                <a:solidFill>
                  <a:srgbClr val="595959"/>
                </a:solidFill>
              </a:rPr>
              <a:t>5</a:t>
            </a:r>
            <a:r>
              <a:rPr lang="zh-CN" sz="1800">
                <a:solidFill>
                  <a:srgbClr val="595959"/>
                </a:solidFill>
                <a:latin typeface="Arial"/>
                <a:ea typeface="Arial"/>
                <a:cs typeface="Arial"/>
                <a:sym typeface="Arial"/>
              </a:rPr>
              <a:t> </a:t>
            </a:r>
            <a:r>
              <a:rPr lang="zh-CN" sz="1800">
                <a:solidFill>
                  <a:srgbClr val="595959"/>
                </a:solidFill>
              </a:rPr>
              <a:t>Conclusion</a:t>
            </a:r>
            <a:endParaRPr sz="1800">
              <a:solidFill>
                <a:srgbClr val="595959"/>
              </a:solidFill>
              <a:latin typeface="Arial"/>
              <a:ea typeface="Arial"/>
              <a:cs typeface="Arial"/>
              <a:sym typeface="Arial"/>
            </a:endParaRPr>
          </a:p>
          <a:p>
            <a:pPr indent="0" lvl="0" marL="0" marR="0" rtl="0" algn="ctr">
              <a:spcBef>
                <a:spcPts val="0"/>
              </a:spcBef>
              <a:spcAft>
                <a:spcPts val="0"/>
              </a:spcAft>
              <a:buNone/>
            </a:pPr>
            <a:r>
              <a:t/>
            </a:r>
            <a:endParaRPr sz="800">
              <a:solidFill>
                <a:srgbClr val="7F7F7F"/>
              </a:solidFill>
              <a:latin typeface="Arial"/>
              <a:ea typeface="Arial"/>
              <a:cs typeface="Arial"/>
              <a:sym typeface="Arial"/>
            </a:endParaRPr>
          </a:p>
          <a:p>
            <a:pPr indent="0" lvl="0" marL="0" rtl="0" algn="ctr">
              <a:spcBef>
                <a:spcPts val="0"/>
              </a:spcBef>
              <a:spcAft>
                <a:spcPts val="0"/>
              </a:spcAft>
              <a:buSzPts val="1100"/>
              <a:buNone/>
            </a:pPr>
            <a:r>
              <a:rPr lang="zh-CN" sz="900">
                <a:solidFill>
                  <a:srgbClr val="A5A5A5"/>
                </a:solidFill>
              </a:rPr>
              <a:t>Investment Recommendations, </a:t>
            </a:r>
            <a:endParaRPr sz="900">
              <a:solidFill>
                <a:srgbClr val="A5A5A5"/>
              </a:solidFill>
            </a:endParaRPr>
          </a:p>
          <a:p>
            <a:pPr indent="0" lvl="0" marL="0" marR="0" rtl="0" algn="ctr">
              <a:spcBef>
                <a:spcPts val="0"/>
              </a:spcBef>
              <a:spcAft>
                <a:spcPts val="0"/>
              </a:spcAft>
              <a:buNone/>
            </a:pPr>
            <a:r>
              <a:t/>
            </a:r>
            <a:endParaRPr sz="800">
              <a:solidFill>
                <a:srgbClr val="7F7F7F"/>
              </a:solidFill>
              <a:latin typeface="Arial"/>
              <a:ea typeface="Arial"/>
              <a:cs typeface="Arial"/>
              <a:sym typeface="Arial"/>
            </a:endParaRPr>
          </a:p>
        </p:txBody>
      </p:sp>
      <p:sp>
        <p:nvSpPr>
          <p:cNvPr id="682" name="Google Shape;682;p19"/>
          <p:cNvSpPr/>
          <p:nvPr/>
        </p:nvSpPr>
        <p:spPr>
          <a:xfrm flipH="1" rot="10800000">
            <a:off x="-703197" y="3938154"/>
            <a:ext cx="3986723" cy="944289"/>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3" name="Google Shape;683;p19"/>
          <p:cNvSpPr/>
          <p:nvPr/>
        </p:nvSpPr>
        <p:spPr>
          <a:xfrm flipH="1" rot="10800000">
            <a:off x="-1454806" y="3466009"/>
            <a:ext cx="3986723" cy="944289"/>
          </a:xfrm>
          <a:prstGeom prst="parallelogram">
            <a:avLst>
              <a:gd fmla="val 72317" name="adj"/>
            </a:avLst>
          </a:prstGeom>
          <a:solidFill>
            <a:schemeClr val="dk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4" name="Google Shape;684;p19"/>
          <p:cNvSpPr/>
          <p:nvPr/>
        </p:nvSpPr>
        <p:spPr>
          <a:xfrm flipH="1" rot="10800000">
            <a:off x="1937982" y="4681181"/>
            <a:ext cx="7451678" cy="201261"/>
          </a:xfrm>
          <a:prstGeom prst="parallelogram">
            <a:avLst>
              <a:gd fmla="val 72317" name="adj"/>
            </a:avLst>
          </a:prstGeom>
          <a:solidFill>
            <a:schemeClr val="dk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5" name="Google Shape;685;p19"/>
          <p:cNvSpPr/>
          <p:nvPr/>
        </p:nvSpPr>
        <p:spPr>
          <a:xfrm>
            <a:off x="4926842" y="0"/>
            <a:ext cx="4873039" cy="859809"/>
          </a:xfrm>
          <a:prstGeom prst="parallelogram">
            <a:avLst>
              <a:gd fmla="val 72317" name="adj"/>
            </a:avLst>
          </a:prstGeom>
          <a:solidFill>
            <a:schemeClr val="dk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6" name="Google Shape;686;p19"/>
          <p:cNvSpPr/>
          <p:nvPr/>
        </p:nvSpPr>
        <p:spPr>
          <a:xfrm>
            <a:off x="5846475" y="606300"/>
            <a:ext cx="3416400" cy="163200"/>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687" name="Google Shape;687;p19"/>
          <p:cNvPicPr preferRelativeResize="0"/>
          <p:nvPr/>
        </p:nvPicPr>
        <p:blipFill>
          <a:blip r:embed="rId3">
            <a:alphaModFix/>
          </a:blip>
          <a:stretch>
            <a:fillRect/>
          </a:stretch>
        </p:blipFill>
        <p:spPr>
          <a:xfrm>
            <a:off x="7817650" y="183300"/>
            <a:ext cx="1050849" cy="31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19" name="Google Shape;319;g30fc6fb429c_0_139"/>
          <p:cNvSpPr txBox="1"/>
          <p:nvPr/>
        </p:nvSpPr>
        <p:spPr>
          <a:xfrm>
            <a:off x="2863810" y="1734080"/>
            <a:ext cx="34164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3700">
                <a:solidFill>
                  <a:srgbClr val="595959"/>
                </a:solidFill>
                <a:latin typeface="Arial"/>
                <a:ea typeface="Arial"/>
                <a:cs typeface="Arial"/>
                <a:sym typeface="Arial"/>
              </a:rPr>
              <a:t>0</a:t>
            </a:r>
            <a:r>
              <a:rPr lang="zh-CN" sz="3700">
                <a:solidFill>
                  <a:srgbClr val="595959"/>
                </a:solidFill>
              </a:rPr>
              <a:t>1</a:t>
            </a:r>
            <a:r>
              <a:rPr lang="zh-CN" sz="1900">
                <a:solidFill>
                  <a:srgbClr val="595959"/>
                </a:solidFill>
                <a:latin typeface="Arial"/>
                <a:ea typeface="Arial"/>
                <a:cs typeface="Arial"/>
                <a:sym typeface="Arial"/>
              </a:rPr>
              <a:t> </a:t>
            </a:r>
            <a:r>
              <a:rPr lang="zh-CN" sz="1600">
                <a:solidFill>
                  <a:srgbClr val="595959"/>
                </a:solidFill>
                <a:latin typeface="Arial"/>
                <a:ea typeface="Arial"/>
                <a:cs typeface="Arial"/>
                <a:sym typeface="Arial"/>
              </a:rPr>
              <a:t> </a:t>
            </a:r>
            <a:r>
              <a:rPr lang="zh-CN" sz="2900">
                <a:solidFill>
                  <a:srgbClr val="595959"/>
                </a:solidFill>
              </a:rPr>
              <a:t>Introduction</a:t>
            </a:r>
            <a:endParaRPr sz="2900">
              <a:solidFill>
                <a:srgbClr val="595959"/>
              </a:solidFill>
              <a:latin typeface="Arial"/>
              <a:ea typeface="Arial"/>
              <a:cs typeface="Arial"/>
              <a:sym typeface="Arial"/>
            </a:endParaRPr>
          </a:p>
          <a:p>
            <a:pPr indent="0" lvl="0" marL="0" marR="0" rtl="0" algn="ctr">
              <a:spcBef>
                <a:spcPts val="0"/>
              </a:spcBef>
              <a:spcAft>
                <a:spcPts val="0"/>
              </a:spcAft>
              <a:buNone/>
            </a:pPr>
            <a:r>
              <a:t/>
            </a:r>
            <a:endParaRPr sz="1000">
              <a:solidFill>
                <a:srgbClr val="A5A5A5"/>
              </a:solidFill>
            </a:endParaRPr>
          </a:p>
          <a:p>
            <a:pPr indent="0" lvl="0" marL="0" marR="0" rtl="0" algn="ctr">
              <a:spcBef>
                <a:spcPts val="0"/>
              </a:spcBef>
              <a:spcAft>
                <a:spcPts val="0"/>
              </a:spcAft>
              <a:buNone/>
            </a:pPr>
            <a:r>
              <a:rPr lang="zh-CN" sz="1000">
                <a:solidFill>
                  <a:srgbClr val="A5A5A5"/>
                </a:solidFill>
              </a:rPr>
              <a:t>Company Background, Project Overview, Market Insights</a:t>
            </a:r>
            <a:endParaRPr sz="1000">
              <a:solidFill>
                <a:srgbClr val="A5A5A5"/>
              </a:solidFill>
              <a:latin typeface="Arial"/>
              <a:ea typeface="Arial"/>
              <a:cs typeface="Arial"/>
              <a:sym typeface="Arial"/>
            </a:endParaRPr>
          </a:p>
          <a:p>
            <a:pPr indent="0" lvl="0" marL="0" marR="0" rtl="0" algn="ctr">
              <a:spcBef>
                <a:spcPts val="0"/>
              </a:spcBef>
              <a:spcAft>
                <a:spcPts val="0"/>
              </a:spcAft>
              <a:buNone/>
            </a:pPr>
            <a:r>
              <a:t/>
            </a:r>
            <a:endParaRPr sz="900">
              <a:solidFill>
                <a:srgbClr val="7F7F7F"/>
              </a:solidFill>
              <a:latin typeface="Arial"/>
              <a:ea typeface="Arial"/>
              <a:cs typeface="Arial"/>
              <a:sym typeface="Arial"/>
            </a:endParaRPr>
          </a:p>
        </p:txBody>
      </p:sp>
      <p:sp>
        <p:nvSpPr>
          <p:cNvPr id="320" name="Google Shape;320;g30fc6fb429c_0_139"/>
          <p:cNvSpPr/>
          <p:nvPr/>
        </p:nvSpPr>
        <p:spPr>
          <a:xfrm flipH="1" rot="10800000">
            <a:off x="-703197" y="3938043"/>
            <a:ext cx="3986700" cy="944400"/>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1" name="Google Shape;321;g30fc6fb429c_0_139"/>
          <p:cNvSpPr/>
          <p:nvPr/>
        </p:nvSpPr>
        <p:spPr>
          <a:xfrm flipH="1" rot="10800000">
            <a:off x="-1454806" y="3465898"/>
            <a:ext cx="3986700" cy="944400"/>
          </a:xfrm>
          <a:prstGeom prst="parallelogram">
            <a:avLst>
              <a:gd fmla="val 72317" name="adj"/>
            </a:avLst>
          </a:prstGeom>
          <a:solidFill>
            <a:schemeClr val="dk1">
              <a:alpha val="2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2" name="Google Shape;322;g30fc6fb429c_0_139"/>
          <p:cNvSpPr/>
          <p:nvPr/>
        </p:nvSpPr>
        <p:spPr>
          <a:xfrm flipH="1" rot="10800000">
            <a:off x="1937982" y="4681142"/>
            <a:ext cx="7451700" cy="201300"/>
          </a:xfrm>
          <a:prstGeom prst="parallelogram">
            <a:avLst>
              <a:gd fmla="val 72317" name="adj"/>
            </a:avLst>
          </a:prstGeom>
          <a:solidFill>
            <a:schemeClr val="dk1">
              <a:alpha val="2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3" name="Google Shape;323;g30fc6fb429c_0_139"/>
          <p:cNvSpPr/>
          <p:nvPr/>
        </p:nvSpPr>
        <p:spPr>
          <a:xfrm>
            <a:off x="4926842" y="0"/>
            <a:ext cx="4872900" cy="859800"/>
          </a:xfrm>
          <a:prstGeom prst="parallelogram">
            <a:avLst>
              <a:gd fmla="val 72317" name="adj"/>
            </a:avLst>
          </a:prstGeom>
          <a:solidFill>
            <a:schemeClr val="dk1">
              <a:alpha val="2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4" name="Google Shape;324;g30fc6fb429c_0_139"/>
          <p:cNvSpPr/>
          <p:nvPr/>
        </p:nvSpPr>
        <p:spPr>
          <a:xfrm>
            <a:off x="5846475" y="606300"/>
            <a:ext cx="3416400" cy="163200"/>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25" name="Google Shape;325;g30fc6fb429c_0_139"/>
          <p:cNvPicPr preferRelativeResize="0"/>
          <p:nvPr/>
        </p:nvPicPr>
        <p:blipFill>
          <a:blip r:embed="rId3">
            <a:alphaModFix/>
          </a:blip>
          <a:stretch>
            <a:fillRect/>
          </a:stretch>
        </p:blipFill>
        <p:spPr>
          <a:xfrm>
            <a:off x="7817650" y="183300"/>
            <a:ext cx="1050849" cy="317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grpSp>
        <p:nvGrpSpPr>
          <p:cNvPr id="693" name="Google Shape;693;p23"/>
          <p:cNvGrpSpPr/>
          <p:nvPr/>
        </p:nvGrpSpPr>
        <p:grpSpPr>
          <a:xfrm>
            <a:off x="-879962" y="1337835"/>
            <a:ext cx="4268563" cy="2846780"/>
            <a:chOff x="1692164" y="883995"/>
            <a:chExt cx="5356460" cy="3570973"/>
          </a:xfrm>
        </p:grpSpPr>
        <p:graphicFrame>
          <p:nvGraphicFramePr>
            <p:cNvPr id="694" name="Google Shape;694;p23"/>
            <p:cNvGraphicFramePr/>
            <p:nvPr/>
          </p:nvGraphicFramePr>
          <p:xfrm>
            <a:off x="1692164" y="883995"/>
            <a:ext cx="5356460" cy="3570973"/>
          </p:xfrm>
          <a:graphic>
            <a:graphicData uri="http://schemas.openxmlformats.org/drawingml/2006/chart">
              <c:chart r:id="rId3"/>
            </a:graphicData>
          </a:graphic>
        </p:graphicFrame>
        <p:grpSp>
          <p:nvGrpSpPr>
            <p:cNvPr id="695" name="Google Shape;695;p23"/>
            <p:cNvGrpSpPr/>
            <p:nvPr/>
          </p:nvGrpSpPr>
          <p:grpSpPr>
            <a:xfrm>
              <a:off x="4042504" y="2156618"/>
              <a:ext cx="822325" cy="830263"/>
              <a:chOff x="2621" y="1356"/>
              <a:chExt cx="518" cy="523"/>
            </a:xfrm>
          </p:grpSpPr>
          <p:sp>
            <p:nvSpPr>
              <p:cNvPr id="696" name="Google Shape;696;p23"/>
              <p:cNvSpPr/>
              <p:nvPr/>
            </p:nvSpPr>
            <p:spPr>
              <a:xfrm>
                <a:off x="2647" y="1359"/>
                <a:ext cx="226" cy="235"/>
              </a:xfrm>
              <a:custGeom>
                <a:rect b="b" l="l" r="r" t="t"/>
                <a:pathLst>
                  <a:path extrusionOk="0" h="98" w="94">
                    <a:moveTo>
                      <a:pt x="61" y="98"/>
                    </a:moveTo>
                    <a:cubicBezTo>
                      <a:pt x="64" y="94"/>
                      <a:pt x="64" y="94"/>
                      <a:pt x="64" y="94"/>
                    </a:cubicBezTo>
                    <a:cubicBezTo>
                      <a:pt x="61" y="91"/>
                      <a:pt x="61" y="91"/>
                      <a:pt x="61" y="91"/>
                    </a:cubicBezTo>
                    <a:cubicBezTo>
                      <a:pt x="69" y="84"/>
                      <a:pt x="69" y="84"/>
                      <a:pt x="69" y="84"/>
                    </a:cubicBezTo>
                    <a:cubicBezTo>
                      <a:pt x="69" y="83"/>
                      <a:pt x="69" y="83"/>
                      <a:pt x="69" y="83"/>
                    </a:cubicBezTo>
                    <a:cubicBezTo>
                      <a:pt x="69" y="82"/>
                      <a:pt x="69" y="82"/>
                      <a:pt x="69" y="82"/>
                    </a:cubicBezTo>
                    <a:cubicBezTo>
                      <a:pt x="69" y="82"/>
                      <a:pt x="69" y="82"/>
                      <a:pt x="69" y="82"/>
                    </a:cubicBezTo>
                    <a:cubicBezTo>
                      <a:pt x="69" y="81"/>
                      <a:pt x="68" y="81"/>
                      <a:pt x="68" y="81"/>
                    </a:cubicBezTo>
                    <a:cubicBezTo>
                      <a:pt x="67" y="81"/>
                      <a:pt x="67" y="81"/>
                      <a:pt x="67" y="81"/>
                    </a:cubicBezTo>
                    <a:cubicBezTo>
                      <a:pt x="59" y="89"/>
                      <a:pt x="59" y="89"/>
                      <a:pt x="59" y="89"/>
                    </a:cubicBezTo>
                    <a:cubicBezTo>
                      <a:pt x="57" y="86"/>
                      <a:pt x="57" y="86"/>
                      <a:pt x="57" y="86"/>
                    </a:cubicBezTo>
                    <a:cubicBezTo>
                      <a:pt x="64" y="79"/>
                      <a:pt x="64" y="79"/>
                      <a:pt x="64" y="79"/>
                    </a:cubicBezTo>
                    <a:cubicBezTo>
                      <a:pt x="65" y="78"/>
                      <a:pt x="65" y="78"/>
                      <a:pt x="65" y="78"/>
                    </a:cubicBezTo>
                    <a:cubicBezTo>
                      <a:pt x="65" y="77"/>
                      <a:pt x="65" y="77"/>
                      <a:pt x="65" y="77"/>
                    </a:cubicBezTo>
                    <a:cubicBezTo>
                      <a:pt x="64" y="77"/>
                      <a:pt x="64" y="77"/>
                      <a:pt x="64" y="77"/>
                    </a:cubicBezTo>
                    <a:cubicBezTo>
                      <a:pt x="64" y="76"/>
                      <a:pt x="64" y="76"/>
                      <a:pt x="63" y="76"/>
                    </a:cubicBezTo>
                    <a:cubicBezTo>
                      <a:pt x="63" y="76"/>
                      <a:pt x="63" y="76"/>
                      <a:pt x="63" y="76"/>
                    </a:cubicBezTo>
                    <a:cubicBezTo>
                      <a:pt x="55" y="84"/>
                      <a:pt x="55" y="84"/>
                      <a:pt x="55" y="84"/>
                    </a:cubicBezTo>
                    <a:cubicBezTo>
                      <a:pt x="52" y="81"/>
                      <a:pt x="52" y="81"/>
                      <a:pt x="52" y="81"/>
                    </a:cubicBezTo>
                    <a:cubicBezTo>
                      <a:pt x="60" y="74"/>
                      <a:pt x="60" y="74"/>
                      <a:pt x="60" y="74"/>
                    </a:cubicBezTo>
                    <a:cubicBezTo>
                      <a:pt x="60" y="73"/>
                      <a:pt x="60" y="73"/>
                      <a:pt x="60" y="73"/>
                    </a:cubicBezTo>
                    <a:cubicBezTo>
                      <a:pt x="60" y="72"/>
                      <a:pt x="60" y="72"/>
                      <a:pt x="60" y="72"/>
                    </a:cubicBezTo>
                    <a:cubicBezTo>
                      <a:pt x="60" y="72"/>
                      <a:pt x="60" y="72"/>
                      <a:pt x="60" y="72"/>
                    </a:cubicBezTo>
                    <a:cubicBezTo>
                      <a:pt x="60" y="71"/>
                      <a:pt x="59" y="71"/>
                      <a:pt x="59" y="71"/>
                    </a:cubicBezTo>
                    <a:cubicBezTo>
                      <a:pt x="58" y="71"/>
                      <a:pt x="58" y="71"/>
                      <a:pt x="58" y="71"/>
                    </a:cubicBezTo>
                    <a:cubicBezTo>
                      <a:pt x="50" y="79"/>
                      <a:pt x="50" y="79"/>
                      <a:pt x="50" y="79"/>
                    </a:cubicBezTo>
                    <a:cubicBezTo>
                      <a:pt x="48" y="76"/>
                      <a:pt x="48" y="76"/>
                      <a:pt x="48" y="76"/>
                    </a:cubicBezTo>
                    <a:cubicBezTo>
                      <a:pt x="55" y="69"/>
                      <a:pt x="55" y="69"/>
                      <a:pt x="55" y="69"/>
                    </a:cubicBezTo>
                    <a:cubicBezTo>
                      <a:pt x="56" y="68"/>
                      <a:pt x="56" y="67"/>
                      <a:pt x="55" y="67"/>
                    </a:cubicBezTo>
                    <a:cubicBezTo>
                      <a:pt x="55" y="67"/>
                      <a:pt x="55" y="66"/>
                      <a:pt x="54" y="66"/>
                    </a:cubicBezTo>
                    <a:cubicBezTo>
                      <a:pt x="54" y="66"/>
                      <a:pt x="54" y="66"/>
                      <a:pt x="54" y="66"/>
                    </a:cubicBezTo>
                    <a:cubicBezTo>
                      <a:pt x="46" y="74"/>
                      <a:pt x="46" y="74"/>
                      <a:pt x="46" y="74"/>
                    </a:cubicBezTo>
                    <a:cubicBezTo>
                      <a:pt x="43" y="71"/>
                      <a:pt x="43" y="71"/>
                      <a:pt x="43" y="71"/>
                    </a:cubicBezTo>
                    <a:cubicBezTo>
                      <a:pt x="58" y="57"/>
                      <a:pt x="58" y="57"/>
                      <a:pt x="58" y="57"/>
                    </a:cubicBezTo>
                    <a:cubicBezTo>
                      <a:pt x="59" y="56"/>
                      <a:pt x="59" y="55"/>
                      <a:pt x="59" y="55"/>
                    </a:cubicBezTo>
                    <a:cubicBezTo>
                      <a:pt x="59" y="54"/>
                      <a:pt x="59" y="53"/>
                      <a:pt x="58" y="53"/>
                    </a:cubicBezTo>
                    <a:cubicBezTo>
                      <a:pt x="58" y="52"/>
                      <a:pt x="56" y="52"/>
                      <a:pt x="55" y="53"/>
                    </a:cubicBezTo>
                    <a:cubicBezTo>
                      <a:pt x="39" y="67"/>
                      <a:pt x="39" y="67"/>
                      <a:pt x="39" y="67"/>
                    </a:cubicBezTo>
                    <a:cubicBezTo>
                      <a:pt x="36" y="64"/>
                      <a:pt x="36" y="64"/>
                      <a:pt x="36" y="64"/>
                    </a:cubicBezTo>
                    <a:cubicBezTo>
                      <a:pt x="44" y="57"/>
                      <a:pt x="44" y="57"/>
                      <a:pt x="44" y="57"/>
                    </a:cubicBezTo>
                    <a:cubicBezTo>
                      <a:pt x="44" y="56"/>
                      <a:pt x="44" y="56"/>
                      <a:pt x="45" y="56"/>
                    </a:cubicBezTo>
                    <a:cubicBezTo>
                      <a:pt x="44" y="55"/>
                      <a:pt x="44" y="55"/>
                      <a:pt x="44" y="55"/>
                    </a:cubicBezTo>
                    <a:cubicBezTo>
                      <a:pt x="44" y="55"/>
                      <a:pt x="44" y="55"/>
                      <a:pt x="44" y="55"/>
                    </a:cubicBezTo>
                    <a:cubicBezTo>
                      <a:pt x="44" y="54"/>
                      <a:pt x="43" y="54"/>
                      <a:pt x="43" y="54"/>
                    </a:cubicBezTo>
                    <a:cubicBezTo>
                      <a:pt x="42" y="54"/>
                      <a:pt x="42" y="54"/>
                      <a:pt x="42" y="54"/>
                    </a:cubicBezTo>
                    <a:cubicBezTo>
                      <a:pt x="34" y="62"/>
                      <a:pt x="34" y="62"/>
                      <a:pt x="34" y="62"/>
                    </a:cubicBezTo>
                    <a:cubicBezTo>
                      <a:pt x="32" y="59"/>
                      <a:pt x="32" y="59"/>
                      <a:pt x="32" y="59"/>
                    </a:cubicBezTo>
                    <a:cubicBezTo>
                      <a:pt x="40" y="52"/>
                      <a:pt x="40" y="52"/>
                      <a:pt x="40" y="52"/>
                    </a:cubicBezTo>
                    <a:cubicBezTo>
                      <a:pt x="40" y="51"/>
                      <a:pt x="40" y="50"/>
                      <a:pt x="40" y="50"/>
                    </a:cubicBezTo>
                    <a:cubicBezTo>
                      <a:pt x="39" y="49"/>
                      <a:pt x="39" y="49"/>
                      <a:pt x="39" y="49"/>
                    </a:cubicBezTo>
                    <a:cubicBezTo>
                      <a:pt x="38" y="49"/>
                      <a:pt x="38" y="49"/>
                      <a:pt x="38" y="49"/>
                    </a:cubicBezTo>
                    <a:cubicBezTo>
                      <a:pt x="30" y="57"/>
                      <a:pt x="30" y="57"/>
                      <a:pt x="30" y="57"/>
                    </a:cubicBezTo>
                    <a:cubicBezTo>
                      <a:pt x="27" y="54"/>
                      <a:pt x="27" y="54"/>
                      <a:pt x="27" y="54"/>
                    </a:cubicBezTo>
                    <a:cubicBezTo>
                      <a:pt x="35" y="47"/>
                      <a:pt x="35" y="47"/>
                      <a:pt x="35" y="47"/>
                    </a:cubicBezTo>
                    <a:cubicBezTo>
                      <a:pt x="36" y="46"/>
                      <a:pt x="36" y="45"/>
                      <a:pt x="35" y="45"/>
                    </a:cubicBezTo>
                    <a:cubicBezTo>
                      <a:pt x="35" y="44"/>
                      <a:pt x="34" y="44"/>
                      <a:pt x="34" y="44"/>
                    </a:cubicBezTo>
                    <a:cubicBezTo>
                      <a:pt x="33" y="44"/>
                      <a:pt x="33" y="44"/>
                      <a:pt x="33" y="44"/>
                    </a:cubicBezTo>
                    <a:cubicBezTo>
                      <a:pt x="25" y="52"/>
                      <a:pt x="25" y="52"/>
                      <a:pt x="25" y="52"/>
                    </a:cubicBezTo>
                    <a:cubicBezTo>
                      <a:pt x="23" y="49"/>
                      <a:pt x="23" y="49"/>
                      <a:pt x="23" y="49"/>
                    </a:cubicBezTo>
                    <a:cubicBezTo>
                      <a:pt x="31" y="42"/>
                      <a:pt x="31" y="42"/>
                      <a:pt x="31" y="42"/>
                    </a:cubicBezTo>
                    <a:cubicBezTo>
                      <a:pt x="31" y="41"/>
                      <a:pt x="31" y="41"/>
                      <a:pt x="31" y="41"/>
                    </a:cubicBezTo>
                    <a:cubicBezTo>
                      <a:pt x="31" y="41"/>
                      <a:pt x="31" y="41"/>
                      <a:pt x="31" y="41"/>
                    </a:cubicBezTo>
                    <a:cubicBezTo>
                      <a:pt x="31" y="40"/>
                      <a:pt x="31" y="40"/>
                      <a:pt x="31" y="40"/>
                    </a:cubicBezTo>
                    <a:cubicBezTo>
                      <a:pt x="31" y="40"/>
                      <a:pt x="31" y="40"/>
                      <a:pt x="31" y="40"/>
                    </a:cubicBezTo>
                    <a:cubicBezTo>
                      <a:pt x="30" y="40"/>
                      <a:pt x="30" y="39"/>
                      <a:pt x="30" y="39"/>
                    </a:cubicBezTo>
                    <a:cubicBezTo>
                      <a:pt x="29" y="40"/>
                      <a:pt x="29" y="40"/>
                      <a:pt x="29" y="40"/>
                    </a:cubicBezTo>
                    <a:cubicBezTo>
                      <a:pt x="21" y="47"/>
                      <a:pt x="21" y="47"/>
                      <a:pt x="21" y="47"/>
                    </a:cubicBezTo>
                    <a:cubicBezTo>
                      <a:pt x="18" y="44"/>
                      <a:pt x="18" y="44"/>
                      <a:pt x="18" y="44"/>
                    </a:cubicBezTo>
                    <a:cubicBezTo>
                      <a:pt x="33" y="29"/>
                      <a:pt x="33" y="29"/>
                      <a:pt x="33" y="29"/>
                    </a:cubicBezTo>
                    <a:cubicBezTo>
                      <a:pt x="34" y="28"/>
                      <a:pt x="35" y="27"/>
                      <a:pt x="34" y="26"/>
                    </a:cubicBezTo>
                    <a:cubicBezTo>
                      <a:pt x="33" y="25"/>
                      <a:pt x="31" y="25"/>
                      <a:pt x="30" y="26"/>
                    </a:cubicBezTo>
                    <a:cubicBezTo>
                      <a:pt x="14" y="40"/>
                      <a:pt x="14" y="40"/>
                      <a:pt x="14" y="40"/>
                    </a:cubicBezTo>
                    <a:cubicBezTo>
                      <a:pt x="6" y="31"/>
                      <a:pt x="6" y="31"/>
                      <a:pt x="6" y="31"/>
                    </a:cubicBezTo>
                    <a:cubicBezTo>
                      <a:pt x="34" y="6"/>
                      <a:pt x="34" y="6"/>
                      <a:pt x="34" y="6"/>
                    </a:cubicBezTo>
                    <a:cubicBezTo>
                      <a:pt x="91" y="68"/>
                      <a:pt x="91" y="68"/>
                      <a:pt x="91" y="68"/>
                    </a:cubicBezTo>
                    <a:cubicBezTo>
                      <a:pt x="94" y="64"/>
                      <a:pt x="94" y="64"/>
                      <a:pt x="94" y="64"/>
                    </a:cubicBezTo>
                    <a:cubicBezTo>
                      <a:pt x="36" y="1"/>
                      <a:pt x="36" y="1"/>
                      <a:pt x="36" y="1"/>
                    </a:cubicBezTo>
                    <a:cubicBezTo>
                      <a:pt x="35" y="0"/>
                      <a:pt x="33" y="0"/>
                      <a:pt x="32" y="1"/>
                    </a:cubicBezTo>
                    <a:cubicBezTo>
                      <a:pt x="1" y="29"/>
                      <a:pt x="1" y="29"/>
                      <a:pt x="1" y="29"/>
                    </a:cubicBezTo>
                    <a:cubicBezTo>
                      <a:pt x="1" y="30"/>
                      <a:pt x="0" y="30"/>
                      <a:pt x="0" y="31"/>
                    </a:cubicBezTo>
                    <a:cubicBezTo>
                      <a:pt x="0" y="32"/>
                      <a:pt x="0" y="33"/>
                      <a:pt x="1" y="33"/>
                    </a:cubicBezTo>
                    <a:lnTo>
                      <a:pt x="61" y="9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7" name="Google Shape;697;p23"/>
              <p:cNvSpPr/>
              <p:nvPr/>
            </p:nvSpPr>
            <p:spPr>
              <a:xfrm>
                <a:off x="2890" y="1618"/>
                <a:ext cx="249" cy="261"/>
              </a:xfrm>
              <a:custGeom>
                <a:rect b="b" l="l" r="r" t="t"/>
                <a:pathLst>
                  <a:path extrusionOk="0" h="109" w="104">
                    <a:moveTo>
                      <a:pt x="103" y="76"/>
                    </a:moveTo>
                    <a:cubicBezTo>
                      <a:pt x="34" y="0"/>
                      <a:pt x="34" y="0"/>
                      <a:pt x="34" y="0"/>
                    </a:cubicBezTo>
                    <a:cubicBezTo>
                      <a:pt x="30" y="4"/>
                      <a:pt x="30" y="4"/>
                      <a:pt x="30" y="4"/>
                    </a:cubicBezTo>
                    <a:cubicBezTo>
                      <a:pt x="98" y="78"/>
                      <a:pt x="98" y="78"/>
                      <a:pt x="98" y="78"/>
                    </a:cubicBezTo>
                    <a:cubicBezTo>
                      <a:pt x="71" y="103"/>
                      <a:pt x="71" y="103"/>
                      <a:pt x="71" y="103"/>
                    </a:cubicBezTo>
                    <a:cubicBezTo>
                      <a:pt x="64" y="95"/>
                      <a:pt x="64" y="95"/>
                      <a:pt x="64" y="95"/>
                    </a:cubicBezTo>
                    <a:cubicBezTo>
                      <a:pt x="72" y="88"/>
                      <a:pt x="72" y="88"/>
                      <a:pt x="72" y="88"/>
                    </a:cubicBezTo>
                    <a:cubicBezTo>
                      <a:pt x="72" y="88"/>
                      <a:pt x="72" y="88"/>
                      <a:pt x="72" y="87"/>
                    </a:cubicBezTo>
                    <a:cubicBezTo>
                      <a:pt x="72" y="86"/>
                      <a:pt x="72" y="86"/>
                      <a:pt x="72" y="86"/>
                    </a:cubicBezTo>
                    <a:cubicBezTo>
                      <a:pt x="72" y="86"/>
                      <a:pt x="72" y="86"/>
                      <a:pt x="72" y="86"/>
                    </a:cubicBezTo>
                    <a:cubicBezTo>
                      <a:pt x="72" y="86"/>
                      <a:pt x="71" y="86"/>
                      <a:pt x="71" y="86"/>
                    </a:cubicBezTo>
                    <a:cubicBezTo>
                      <a:pt x="70" y="86"/>
                      <a:pt x="70" y="86"/>
                      <a:pt x="70" y="86"/>
                    </a:cubicBezTo>
                    <a:cubicBezTo>
                      <a:pt x="62" y="93"/>
                      <a:pt x="62" y="93"/>
                      <a:pt x="62" y="93"/>
                    </a:cubicBezTo>
                    <a:cubicBezTo>
                      <a:pt x="60" y="90"/>
                      <a:pt x="60" y="90"/>
                      <a:pt x="60" y="90"/>
                    </a:cubicBezTo>
                    <a:cubicBezTo>
                      <a:pt x="67" y="83"/>
                      <a:pt x="67" y="83"/>
                      <a:pt x="67" y="83"/>
                    </a:cubicBezTo>
                    <a:cubicBezTo>
                      <a:pt x="68" y="83"/>
                      <a:pt x="68" y="82"/>
                      <a:pt x="68" y="81"/>
                    </a:cubicBezTo>
                    <a:cubicBezTo>
                      <a:pt x="67" y="81"/>
                      <a:pt x="67" y="81"/>
                      <a:pt x="66" y="81"/>
                    </a:cubicBezTo>
                    <a:cubicBezTo>
                      <a:pt x="66" y="81"/>
                      <a:pt x="66" y="81"/>
                      <a:pt x="66" y="81"/>
                    </a:cubicBezTo>
                    <a:cubicBezTo>
                      <a:pt x="58" y="88"/>
                      <a:pt x="58" y="88"/>
                      <a:pt x="58" y="88"/>
                    </a:cubicBezTo>
                    <a:cubicBezTo>
                      <a:pt x="55" y="86"/>
                      <a:pt x="55" y="86"/>
                      <a:pt x="55" y="86"/>
                    </a:cubicBezTo>
                    <a:cubicBezTo>
                      <a:pt x="63" y="78"/>
                      <a:pt x="63" y="78"/>
                      <a:pt x="63" y="78"/>
                    </a:cubicBezTo>
                    <a:cubicBezTo>
                      <a:pt x="63" y="78"/>
                      <a:pt x="63" y="78"/>
                      <a:pt x="63" y="77"/>
                    </a:cubicBezTo>
                    <a:cubicBezTo>
                      <a:pt x="63" y="77"/>
                      <a:pt x="63" y="77"/>
                      <a:pt x="63" y="77"/>
                    </a:cubicBezTo>
                    <a:cubicBezTo>
                      <a:pt x="63" y="76"/>
                      <a:pt x="63" y="76"/>
                      <a:pt x="63" y="76"/>
                    </a:cubicBezTo>
                    <a:cubicBezTo>
                      <a:pt x="63" y="76"/>
                      <a:pt x="62" y="76"/>
                      <a:pt x="62" y="76"/>
                    </a:cubicBezTo>
                    <a:cubicBezTo>
                      <a:pt x="61" y="76"/>
                      <a:pt x="61" y="76"/>
                      <a:pt x="61" y="76"/>
                    </a:cubicBezTo>
                    <a:cubicBezTo>
                      <a:pt x="53" y="83"/>
                      <a:pt x="53" y="83"/>
                      <a:pt x="53" y="83"/>
                    </a:cubicBezTo>
                    <a:cubicBezTo>
                      <a:pt x="51" y="81"/>
                      <a:pt x="51" y="81"/>
                      <a:pt x="51" y="81"/>
                    </a:cubicBezTo>
                    <a:cubicBezTo>
                      <a:pt x="58" y="73"/>
                      <a:pt x="58" y="73"/>
                      <a:pt x="58" y="73"/>
                    </a:cubicBezTo>
                    <a:cubicBezTo>
                      <a:pt x="59" y="73"/>
                      <a:pt x="59" y="73"/>
                      <a:pt x="59" y="72"/>
                    </a:cubicBezTo>
                    <a:cubicBezTo>
                      <a:pt x="59" y="72"/>
                      <a:pt x="59" y="72"/>
                      <a:pt x="59" y="72"/>
                    </a:cubicBezTo>
                    <a:cubicBezTo>
                      <a:pt x="59" y="71"/>
                      <a:pt x="59" y="71"/>
                      <a:pt x="59" y="71"/>
                    </a:cubicBezTo>
                    <a:cubicBezTo>
                      <a:pt x="58" y="71"/>
                      <a:pt x="58" y="71"/>
                      <a:pt x="57" y="71"/>
                    </a:cubicBezTo>
                    <a:cubicBezTo>
                      <a:pt x="57" y="71"/>
                      <a:pt x="57" y="71"/>
                      <a:pt x="57" y="71"/>
                    </a:cubicBezTo>
                    <a:cubicBezTo>
                      <a:pt x="49" y="79"/>
                      <a:pt x="49" y="79"/>
                      <a:pt x="49" y="79"/>
                    </a:cubicBezTo>
                    <a:cubicBezTo>
                      <a:pt x="46" y="75"/>
                      <a:pt x="46" y="75"/>
                      <a:pt x="46" y="75"/>
                    </a:cubicBezTo>
                    <a:cubicBezTo>
                      <a:pt x="61" y="61"/>
                      <a:pt x="61" y="61"/>
                      <a:pt x="61" y="61"/>
                    </a:cubicBezTo>
                    <a:cubicBezTo>
                      <a:pt x="62" y="61"/>
                      <a:pt x="62" y="60"/>
                      <a:pt x="62" y="59"/>
                    </a:cubicBezTo>
                    <a:cubicBezTo>
                      <a:pt x="62" y="58"/>
                      <a:pt x="62" y="58"/>
                      <a:pt x="61" y="57"/>
                    </a:cubicBezTo>
                    <a:cubicBezTo>
                      <a:pt x="60" y="56"/>
                      <a:pt x="59" y="56"/>
                      <a:pt x="58" y="57"/>
                    </a:cubicBezTo>
                    <a:cubicBezTo>
                      <a:pt x="42" y="71"/>
                      <a:pt x="42" y="71"/>
                      <a:pt x="42" y="71"/>
                    </a:cubicBezTo>
                    <a:cubicBezTo>
                      <a:pt x="39" y="68"/>
                      <a:pt x="39" y="68"/>
                      <a:pt x="39" y="68"/>
                    </a:cubicBezTo>
                    <a:cubicBezTo>
                      <a:pt x="47" y="61"/>
                      <a:pt x="47" y="61"/>
                      <a:pt x="47" y="61"/>
                    </a:cubicBezTo>
                    <a:cubicBezTo>
                      <a:pt x="47" y="61"/>
                      <a:pt x="47" y="60"/>
                      <a:pt x="47" y="60"/>
                    </a:cubicBezTo>
                    <a:cubicBezTo>
                      <a:pt x="47" y="59"/>
                      <a:pt x="47" y="59"/>
                      <a:pt x="47" y="59"/>
                    </a:cubicBezTo>
                    <a:cubicBezTo>
                      <a:pt x="47" y="59"/>
                      <a:pt x="47" y="59"/>
                      <a:pt x="47" y="59"/>
                    </a:cubicBezTo>
                    <a:cubicBezTo>
                      <a:pt x="47" y="59"/>
                      <a:pt x="46" y="59"/>
                      <a:pt x="46" y="59"/>
                    </a:cubicBezTo>
                    <a:cubicBezTo>
                      <a:pt x="45" y="59"/>
                      <a:pt x="45" y="59"/>
                      <a:pt x="45" y="59"/>
                    </a:cubicBezTo>
                    <a:cubicBezTo>
                      <a:pt x="37" y="66"/>
                      <a:pt x="37" y="66"/>
                      <a:pt x="37" y="66"/>
                    </a:cubicBezTo>
                    <a:cubicBezTo>
                      <a:pt x="35" y="63"/>
                      <a:pt x="35" y="63"/>
                      <a:pt x="35" y="63"/>
                    </a:cubicBezTo>
                    <a:cubicBezTo>
                      <a:pt x="42" y="56"/>
                      <a:pt x="42" y="56"/>
                      <a:pt x="42" y="56"/>
                    </a:cubicBezTo>
                    <a:cubicBezTo>
                      <a:pt x="43" y="56"/>
                      <a:pt x="43" y="56"/>
                      <a:pt x="43" y="55"/>
                    </a:cubicBezTo>
                    <a:cubicBezTo>
                      <a:pt x="43" y="54"/>
                      <a:pt x="43" y="54"/>
                      <a:pt x="43" y="54"/>
                    </a:cubicBezTo>
                    <a:cubicBezTo>
                      <a:pt x="43" y="54"/>
                      <a:pt x="43" y="54"/>
                      <a:pt x="43" y="54"/>
                    </a:cubicBezTo>
                    <a:cubicBezTo>
                      <a:pt x="42" y="54"/>
                      <a:pt x="42" y="54"/>
                      <a:pt x="41" y="54"/>
                    </a:cubicBezTo>
                    <a:cubicBezTo>
                      <a:pt x="41" y="54"/>
                      <a:pt x="41" y="54"/>
                      <a:pt x="41" y="54"/>
                    </a:cubicBezTo>
                    <a:cubicBezTo>
                      <a:pt x="33" y="61"/>
                      <a:pt x="33" y="61"/>
                      <a:pt x="33" y="61"/>
                    </a:cubicBezTo>
                    <a:cubicBezTo>
                      <a:pt x="30" y="58"/>
                      <a:pt x="30" y="58"/>
                      <a:pt x="30" y="58"/>
                    </a:cubicBezTo>
                    <a:cubicBezTo>
                      <a:pt x="38" y="51"/>
                      <a:pt x="38" y="51"/>
                      <a:pt x="38" y="51"/>
                    </a:cubicBezTo>
                    <a:cubicBezTo>
                      <a:pt x="39" y="51"/>
                      <a:pt x="39" y="50"/>
                      <a:pt x="38" y="49"/>
                    </a:cubicBezTo>
                    <a:cubicBezTo>
                      <a:pt x="38" y="49"/>
                      <a:pt x="37" y="49"/>
                      <a:pt x="37" y="49"/>
                    </a:cubicBezTo>
                    <a:cubicBezTo>
                      <a:pt x="36" y="49"/>
                      <a:pt x="36" y="49"/>
                      <a:pt x="36" y="49"/>
                    </a:cubicBezTo>
                    <a:cubicBezTo>
                      <a:pt x="28" y="56"/>
                      <a:pt x="28" y="56"/>
                      <a:pt x="28" y="56"/>
                    </a:cubicBezTo>
                    <a:cubicBezTo>
                      <a:pt x="26" y="54"/>
                      <a:pt x="26" y="54"/>
                      <a:pt x="26" y="54"/>
                    </a:cubicBezTo>
                    <a:cubicBezTo>
                      <a:pt x="33" y="46"/>
                      <a:pt x="33" y="46"/>
                      <a:pt x="33" y="46"/>
                    </a:cubicBezTo>
                    <a:cubicBezTo>
                      <a:pt x="34" y="46"/>
                      <a:pt x="34" y="46"/>
                      <a:pt x="34" y="45"/>
                    </a:cubicBezTo>
                    <a:cubicBezTo>
                      <a:pt x="34" y="45"/>
                      <a:pt x="34" y="45"/>
                      <a:pt x="34" y="45"/>
                    </a:cubicBezTo>
                    <a:cubicBezTo>
                      <a:pt x="33" y="44"/>
                      <a:pt x="33" y="44"/>
                      <a:pt x="33" y="44"/>
                    </a:cubicBezTo>
                    <a:cubicBezTo>
                      <a:pt x="33" y="44"/>
                      <a:pt x="33" y="44"/>
                      <a:pt x="32" y="44"/>
                    </a:cubicBezTo>
                    <a:cubicBezTo>
                      <a:pt x="32" y="44"/>
                      <a:pt x="32" y="44"/>
                      <a:pt x="32" y="44"/>
                    </a:cubicBezTo>
                    <a:cubicBezTo>
                      <a:pt x="24" y="51"/>
                      <a:pt x="24" y="51"/>
                      <a:pt x="24" y="51"/>
                    </a:cubicBezTo>
                    <a:cubicBezTo>
                      <a:pt x="21" y="48"/>
                      <a:pt x="21" y="48"/>
                      <a:pt x="21" y="48"/>
                    </a:cubicBezTo>
                    <a:cubicBezTo>
                      <a:pt x="36" y="34"/>
                      <a:pt x="36" y="34"/>
                      <a:pt x="36" y="34"/>
                    </a:cubicBezTo>
                    <a:cubicBezTo>
                      <a:pt x="37" y="33"/>
                      <a:pt x="37" y="33"/>
                      <a:pt x="37" y="32"/>
                    </a:cubicBezTo>
                    <a:cubicBezTo>
                      <a:pt x="37" y="31"/>
                      <a:pt x="37" y="31"/>
                      <a:pt x="36" y="30"/>
                    </a:cubicBezTo>
                    <a:cubicBezTo>
                      <a:pt x="35" y="29"/>
                      <a:pt x="34" y="29"/>
                      <a:pt x="33" y="30"/>
                    </a:cubicBezTo>
                    <a:cubicBezTo>
                      <a:pt x="17" y="44"/>
                      <a:pt x="17" y="44"/>
                      <a:pt x="17" y="44"/>
                    </a:cubicBezTo>
                    <a:cubicBezTo>
                      <a:pt x="14" y="41"/>
                      <a:pt x="14" y="41"/>
                      <a:pt x="14" y="41"/>
                    </a:cubicBezTo>
                    <a:cubicBezTo>
                      <a:pt x="22" y="34"/>
                      <a:pt x="22" y="34"/>
                      <a:pt x="22" y="34"/>
                    </a:cubicBezTo>
                    <a:cubicBezTo>
                      <a:pt x="22" y="33"/>
                      <a:pt x="22" y="33"/>
                      <a:pt x="22" y="33"/>
                    </a:cubicBezTo>
                    <a:cubicBezTo>
                      <a:pt x="22" y="33"/>
                      <a:pt x="22" y="33"/>
                      <a:pt x="22" y="33"/>
                    </a:cubicBezTo>
                    <a:cubicBezTo>
                      <a:pt x="22" y="32"/>
                      <a:pt x="22" y="32"/>
                      <a:pt x="22" y="32"/>
                    </a:cubicBezTo>
                    <a:cubicBezTo>
                      <a:pt x="22" y="32"/>
                      <a:pt x="22" y="32"/>
                      <a:pt x="22" y="32"/>
                    </a:cubicBezTo>
                    <a:cubicBezTo>
                      <a:pt x="22" y="32"/>
                      <a:pt x="21" y="31"/>
                      <a:pt x="21" y="31"/>
                    </a:cubicBezTo>
                    <a:cubicBezTo>
                      <a:pt x="20" y="32"/>
                      <a:pt x="20" y="32"/>
                      <a:pt x="20" y="32"/>
                    </a:cubicBezTo>
                    <a:cubicBezTo>
                      <a:pt x="12" y="39"/>
                      <a:pt x="12" y="39"/>
                      <a:pt x="12" y="39"/>
                    </a:cubicBezTo>
                    <a:cubicBezTo>
                      <a:pt x="10" y="36"/>
                      <a:pt x="10" y="36"/>
                      <a:pt x="10" y="36"/>
                    </a:cubicBezTo>
                    <a:cubicBezTo>
                      <a:pt x="17" y="29"/>
                      <a:pt x="17" y="29"/>
                      <a:pt x="17" y="29"/>
                    </a:cubicBezTo>
                    <a:cubicBezTo>
                      <a:pt x="18" y="29"/>
                      <a:pt x="18" y="28"/>
                      <a:pt x="18" y="28"/>
                    </a:cubicBezTo>
                    <a:cubicBezTo>
                      <a:pt x="18" y="27"/>
                      <a:pt x="18" y="27"/>
                      <a:pt x="18" y="27"/>
                    </a:cubicBezTo>
                    <a:cubicBezTo>
                      <a:pt x="18" y="27"/>
                      <a:pt x="18" y="27"/>
                      <a:pt x="18" y="27"/>
                    </a:cubicBezTo>
                    <a:cubicBezTo>
                      <a:pt x="17" y="27"/>
                      <a:pt x="17" y="27"/>
                      <a:pt x="17" y="27"/>
                    </a:cubicBezTo>
                    <a:cubicBezTo>
                      <a:pt x="16" y="27"/>
                      <a:pt x="16" y="27"/>
                      <a:pt x="16" y="27"/>
                    </a:cubicBezTo>
                    <a:cubicBezTo>
                      <a:pt x="8" y="34"/>
                      <a:pt x="8" y="34"/>
                      <a:pt x="8" y="34"/>
                    </a:cubicBezTo>
                    <a:cubicBezTo>
                      <a:pt x="4" y="30"/>
                      <a:pt x="4" y="30"/>
                      <a:pt x="4" y="30"/>
                    </a:cubicBezTo>
                    <a:cubicBezTo>
                      <a:pt x="0" y="34"/>
                      <a:pt x="0" y="34"/>
                      <a:pt x="0" y="34"/>
                    </a:cubicBezTo>
                    <a:cubicBezTo>
                      <a:pt x="68" y="109"/>
                      <a:pt x="68" y="109"/>
                      <a:pt x="68" y="109"/>
                    </a:cubicBezTo>
                    <a:cubicBezTo>
                      <a:pt x="69" y="109"/>
                      <a:pt x="70" y="109"/>
                      <a:pt x="70" y="109"/>
                    </a:cubicBezTo>
                    <a:cubicBezTo>
                      <a:pt x="70" y="109"/>
                      <a:pt x="70" y="109"/>
                      <a:pt x="70" y="109"/>
                    </a:cubicBezTo>
                    <a:cubicBezTo>
                      <a:pt x="71" y="109"/>
                      <a:pt x="72" y="109"/>
                      <a:pt x="72" y="109"/>
                    </a:cubicBezTo>
                    <a:cubicBezTo>
                      <a:pt x="103" y="80"/>
                      <a:pt x="103" y="80"/>
                      <a:pt x="103" y="80"/>
                    </a:cubicBezTo>
                    <a:cubicBezTo>
                      <a:pt x="104" y="80"/>
                      <a:pt x="104" y="79"/>
                      <a:pt x="104" y="78"/>
                    </a:cubicBezTo>
                    <a:cubicBezTo>
                      <a:pt x="104" y="78"/>
                      <a:pt x="104" y="77"/>
                      <a:pt x="103" y="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8" name="Google Shape;698;p23"/>
              <p:cNvSpPr/>
              <p:nvPr/>
            </p:nvSpPr>
            <p:spPr>
              <a:xfrm>
                <a:off x="2621" y="1356"/>
                <a:ext cx="508" cy="513"/>
              </a:xfrm>
              <a:custGeom>
                <a:rect b="b" l="l" r="r" t="t"/>
                <a:pathLst>
                  <a:path extrusionOk="0" h="214" w="212">
                    <a:moveTo>
                      <a:pt x="211" y="33"/>
                    </a:moveTo>
                    <a:cubicBezTo>
                      <a:pt x="181" y="2"/>
                      <a:pt x="181" y="2"/>
                      <a:pt x="181" y="2"/>
                    </a:cubicBezTo>
                    <a:cubicBezTo>
                      <a:pt x="180" y="0"/>
                      <a:pt x="176" y="0"/>
                      <a:pt x="175" y="2"/>
                    </a:cubicBezTo>
                    <a:cubicBezTo>
                      <a:pt x="36" y="139"/>
                      <a:pt x="36" y="139"/>
                      <a:pt x="36" y="139"/>
                    </a:cubicBezTo>
                    <a:cubicBezTo>
                      <a:pt x="1" y="207"/>
                      <a:pt x="1" y="207"/>
                      <a:pt x="1" y="207"/>
                    </a:cubicBezTo>
                    <a:cubicBezTo>
                      <a:pt x="0" y="209"/>
                      <a:pt x="0" y="211"/>
                      <a:pt x="2" y="212"/>
                    </a:cubicBezTo>
                    <a:cubicBezTo>
                      <a:pt x="3" y="213"/>
                      <a:pt x="4" y="214"/>
                      <a:pt x="5" y="214"/>
                    </a:cubicBezTo>
                    <a:cubicBezTo>
                      <a:pt x="6" y="214"/>
                      <a:pt x="6" y="213"/>
                      <a:pt x="7" y="213"/>
                    </a:cubicBezTo>
                    <a:cubicBezTo>
                      <a:pt x="73" y="176"/>
                      <a:pt x="73" y="176"/>
                      <a:pt x="73" y="176"/>
                    </a:cubicBezTo>
                    <a:cubicBezTo>
                      <a:pt x="74" y="175"/>
                      <a:pt x="74" y="175"/>
                      <a:pt x="74" y="175"/>
                    </a:cubicBezTo>
                    <a:cubicBezTo>
                      <a:pt x="211" y="39"/>
                      <a:pt x="211" y="39"/>
                      <a:pt x="211" y="39"/>
                    </a:cubicBezTo>
                    <a:cubicBezTo>
                      <a:pt x="212" y="37"/>
                      <a:pt x="212" y="35"/>
                      <a:pt x="211" y="33"/>
                    </a:cubicBezTo>
                    <a:close/>
                    <a:moveTo>
                      <a:pt x="178" y="11"/>
                    </a:moveTo>
                    <a:cubicBezTo>
                      <a:pt x="191" y="25"/>
                      <a:pt x="191" y="25"/>
                      <a:pt x="191" y="25"/>
                    </a:cubicBezTo>
                    <a:cubicBezTo>
                      <a:pt x="67" y="148"/>
                      <a:pt x="67" y="148"/>
                      <a:pt x="67" y="148"/>
                    </a:cubicBezTo>
                    <a:cubicBezTo>
                      <a:pt x="53" y="135"/>
                      <a:pt x="53" y="135"/>
                      <a:pt x="53" y="135"/>
                    </a:cubicBezTo>
                    <a:lnTo>
                      <a:pt x="178" y="11"/>
                    </a:lnTo>
                    <a:close/>
                    <a:moveTo>
                      <a:pt x="68" y="169"/>
                    </a:moveTo>
                    <a:cubicBezTo>
                      <a:pt x="39" y="185"/>
                      <a:pt x="39" y="185"/>
                      <a:pt x="39" y="185"/>
                    </a:cubicBezTo>
                    <a:cubicBezTo>
                      <a:pt x="32" y="183"/>
                      <a:pt x="29" y="177"/>
                      <a:pt x="28" y="174"/>
                    </a:cubicBezTo>
                    <a:cubicBezTo>
                      <a:pt x="43" y="145"/>
                      <a:pt x="43" y="145"/>
                      <a:pt x="43" y="145"/>
                    </a:cubicBezTo>
                    <a:cubicBezTo>
                      <a:pt x="51" y="138"/>
                      <a:pt x="51" y="138"/>
                      <a:pt x="51" y="138"/>
                    </a:cubicBezTo>
                    <a:cubicBezTo>
                      <a:pt x="75" y="162"/>
                      <a:pt x="75" y="162"/>
                      <a:pt x="75" y="162"/>
                    </a:cubicBezTo>
                    <a:lnTo>
                      <a:pt x="68" y="169"/>
                    </a:lnTo>
                    <a:close/>
                    <a:moveTo>
                      <a:pt x="78" y="159"/>
                    </a:moveTo>
                    <a:cubicBezTo>
                      <a:pt x="69" y="151"/>
                      <a:pt x="69" y="151"/>
                      <a:pt x="69" y="151"/>
                    </a:cubicBezTo>
                    <a:cubicBezTo>
                      <a:pt x="194" y="28"/>
                      <a:pt x="194" y="28"/>
                      <a:pt x="194" y="28"/>
                    </a:cubicBezTo>
                    <a:cubicBezTo>
                      <a:pt x="201" y="36"/>
                      <a:pt x="201" y="36"/>
                      <a:pt x="201" y="36"/>
                    </a:cubicBezTo>
                    <a:lnTo>
                      <a:pt x="78" y="15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699" name="Google Shape;699;p23"/>
          <p:cNvSpPr/>
          <p:nvPr/>
        </p:nvSpPr>
        <p:spPr>
          <a:xfrm>
            <a:off x="3516800" y="1529700"/>
            <a:ext cx="5351700" cy="4833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SzPts val="1100"/>
              <a:buNone/>
            </a:pPr>
            <a:r>
              <a:rPr lang="zh-CN" sz="1200">
                <a:solidFill>
                  <a:schemeClr val="dk1"/>
                </a:solidFill>
              </a:rPr>
              <a:t>Effective for active investors seeking to maximize returns, manage risk through data-driven trading decisions.</a:t>
            </a:r>
            <a:endParaRPr sz="1200">
              <a:solidFill>
                <a:schemeClr val="dk1"/>
              </a:solidFill>
            </a:endParaRPr>
          </a:p>
        </p:txBody>
      </p:sp>
      <p:sp>
        <p:nvSpPr>
          <p:cNvPr id="700" name="Google Shape;700;p23"/>
          <p:cNvSpPr/>
          <p:nvPr/>
        </p:nvSpPr>
        <p:spPr>
          <a:xfrm>
            <a:off x="3516795" y="1252625"/>
            <a:ext cx="14295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a:solidFill>
                  <a:schemeClr val="dk1"/>
                </a:solidFill>
              </a:rPr>
              <a:t>MoE Strategy</a:t>
            </a:r>
            <a:endParaRPr b="1">
              <a:solidFill>
                <a:schemeClr val="dk1"/>
              </a:solidFill>
            </a:endParaRPr>
          </a:p>
        </p:txBody>
      </p:sp>
      <p:sp>
        <p:nvSpPr>
          <p:cNvPr id="701" name="Google Shape;701;p23"/>
          <p:cNvSpPr/>
          <p:nvPr/>
        </p:nvSpPr>
        <p:spPr>
          <a:xfrm>
            <a:off x="3388600" y="1281526"/>
            <a:ext cx="45600" cy="684000"/>
          </a:xfrm>
          <a:prstGeom prst="roundRect">
            <a:avLst>
              <a:gd fmla="val 50000" name="adj"/>
            </a:avLst>
          </a:prstGeom>
          <a:solidFill>
            <a:schemeClr val="accent1"/>
          </a:solidFill>
          <a:ln>
            <a:noFill/>
          </a:ln>
          <a:effectLst>
            <a:outerShdw blurRad="76200" rotWithShape="0" algn="t" dir="5400000" dist="254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2" name="Google Shape;702;p23"/>
          <p:cNvSpPr/>
          <p:nvPr/>
        </p:nvSpPr>
        <p:spPr>
          <a:xfrm>
            <a:off x="3516800" y="2696250"/>
            <a:ext cx="5351700" cy="4833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SzPts val="1100"/>
              <a:buNone/>
            </a:pPr>
            <a:r>
              <a:rPr lang="zh-CN" sz="1200">
                <a:solidFill>
                  <a:schemeClr val="dk1"/>
                </a:solidFill>
              </a:rPr>
              <a:t>Balancing substantial returns, lower volatility suitable for those desiring both growth and strong risk control.</a:t>
            </a:r>
            <a:endParaRPr sz="1200">
              <a:solidFill>
                <a:schemeClr val="dk1"/>
              </a:solidFill>
            </a:endParaRPr>
          </a:p>
        </p:txBody>
      </p:sp>
      <p:sp>
        <p:nvSpPr>
          <p:cNvPr id="703" name="Google Shape;703;p23"/>
          <p:cNvSpPr/>
          <p:nvPr/>
        </p:nvSpPr>
        <p:spPr>
          <a:xfrm>
            <a:off x="3516793" y="2419160"/>
            <a:ext cx="1602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a:solidFill>
                  <a:schemeClr val="dk1"/>
                </a:solidFill>
              </a:rPr>
              <a:t>LSTM Model</a:t>
            </a:r>
            <a:endParaRPr b="1">
              <a:solidFill>
                <a:schemeClr val="dk1"/>
              </a:solidFill>
            </a:endParaRPr>
          </a:p>
        </p:txBody>
      </p:sp>
      <p:sp>
        <p:nvSpPr>
          <p:cNvPr id="704" name="Google Shape;704;p23"/>
          <p:cNvSpPr/>
          <p:nvPr/>
        </p:nvSpPr>
        <p:spPr>
          <a:xfrm>
            <a:off x="3388600" y="2419230"/>
            <a:ext cx="45600" cy="684000"/>
          </a:xfrm>
          <a:prstGeom prst="roundRect">
            <a:avLst>
              <a:gd fmla="val 50000" name="adj"/>
            </a:avLst>
          </a:prstGeom>
          <a:solidFill>
            <a:schemeClr val="accent2"/>
          </a:solidFill>
          <a:ln>
            <a:noFill/>
          </a:ln>
          <a:effectLst>
            <a:outerShdw blurRad="76200" rotWithShape="0" algn="t" dir="5400000" dist="254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5" name="Google Shape;705;p23"/>
          <p:cNvSpPr/>
          <p:nvPr/>
        </p:nvSpPr>
        <p:spPr>
          <a:xfrm>
            <a:off x="3516800" y="3862800"/>
            <a:ext cx="5351700" cy="732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lang="zh-CN" sz="1200">
                <a:solidFill>
                  <a:schemeClr val="dk1"/>
                </a:solidFill>
              </a:rPr>
              <a:t>Identifying broader market trends long-term price movements, economic cycles, shifts influenced by macroeconomic indicators.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zh-CN" sz="1200">
                <a:solidFill>
                  <a:schemeClr val="dk1"/>
                </a:solidFill>
              </a:rPr>
              <a:t>.</a:t>
            </a:r>
            <a:endParaRPr sz="1200">
              <a:solidFill>
                <a:schemeClr val="dk1"/>
              </a:solidFill>
            </a:endParaRPr>
          </a:p>
          <a:p>
            <a:pPr indent="0" lvl="0" marL="0" marR="0" rtl="0" algn="l">
              <a:lnSpc>
                <a:spcPct val="150000"/>
              </a:lnSpc>
              <a:spcBef>
                <a:spcPts val="0"/>
              </a:spcBef>
              <a:spcAft>
                <a:spcPts val="0"/>
              </a:spcAft>
              <a:buNone/>
            </a:pPr>
            <a:r>
              <a:t/>
            </a:r>
            <a:endParaRPr sz="1200">
              <a:solidFill>
                <a:schemeClr val="dk1"/>
              </a:solidFill>
            </a:endParaRPr>
          </a:p>
        </p:txBody>
      </p:sp>
      <p:sp>
        <p:nvSpPr>
          <p:cNvPr id="706" name="Google Shape;706;p23"/>
          <p:cNvSpPr/>
          <p:nvPr/>
        </p:nvSpPr>
        <p:spPr>
          <a:xfrm>
            <a:off x="3516795" y="3585696"/>
            <a:ext cx="1373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a:solidFill>
                  <a:schemeClr val="dk1"/>
                </a:solidFill>
              </a:rPr>
              <a:t>ARIMA Model</a:t>
            </a:r>
            <a:endParaRPr b="1">
              <a:solidFill>
                <a:schemeClr val="dk1"/>
              </a:solidFill>
            </a:endParaRPr>
          </a:p>
        </p:txBody>
      </p:sp>
      <p:sp>
        <p:nvSpPr>
          <p:cNvPr id="707" name="Google Shape;707;p23"/>
          <p:cNvSpPr/>
          <p:nvPr/>
        </p:nvSpPr>
        <p:spPr>
          <a:xfrm>
            <a:off x="3388600" y="3595179"/>
            <a:ext cx="45600" cy="684000"/>
          </a:xfrm>
          <a:prstGeom prst="roundRect">
            <a:avLst>
              <a:gd fmla="val 50000" name="adj"/>
            </a:avLst>
          </a:prstGeom>
          <a:solidFill>
            <a:schemeClr val="accent3"/>
          </a:solidFill>
          <a:ln>
            <a:noFill/>
          </a:ln>
          <a:effectLst>
            <a:outerShdw blurRad="76200" rotWithShape="0" algn="t" dir="5400000" dist="254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08" name="Google Shape;708;p23"/>
          <p:cNvPicPr preferRelativeResize="0"/>
          <p:nvPr/>
        </p:nvPicPr>
        <p:blipFill>
          <a:blip r:embed="rId4">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709" name="Google Shape;709;p23"/>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710" name="Google Shape;710;p23"/>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Investment Recommendations</a:t>
            </a:r>
            <a:endParaRPr b="1" sz="1700">
              <a:solidFill>
                <a:srgbClr val="A5A5A5"/>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5" name="Shape 715"/>
        <p:cNvGrpSpPr/>
        <p:nvPr/>
      </p:nvGrpSpPr>
      <p:grpSpPr>
        <a:xfrm>
          <a:off x="0" y="0"/>
          <a:ext cx="0" cy="0"/>
          <a:chOff x="0" y="0"/>
          <a:chExt cx="0" cy="0"/>
        </a:xfrm>
      </p:grpSpPr>
      <p:pic>
        <p:nvPicPr>
          <p:cNvPr id="716" name="Google Shape;716;g30fa0f7ee98_2_268"/>
          <p:cNvPicPr preferRelativeResize="0"/>
          <p:nvPr/>
        </p:nvPicPr>
        <p:blipFill rotWithShape="1">
          <a:blip r:embed="rId3">
            <a:alphaModFix/>
          </a:blip>
          <a:srcRect b="0" l="0" r="0" t="0"/>
          <a:stretch/>
        </p:blipFill>
        <p:spPr>
          <a:xfrm>
            <a:off x="7817650" y="183288"/>
            <a:ext cx="1050783" cy="31758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717" name="Google Shape;717;g30fa0f7ee98_2_268"/>
          <p:cNvCxnSpPr/>
          <p:nvPr/>
        </p:nvCxnSpPr>
        <p:spPr>
          <a:xfrm rot="10800000">
            <a:off x="757" y="62550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718" name="Google Shape;718;g30fa0f7ee98_2_268"/>
          <p:cNvSpPr txBox="1"/>
          <p:nvPr/>
        </p:nvSpPr>
        <p:spPr>
          <a:xfrm>
            <a:off x="1198651" y="1550125"/>
            <a:ext cx="6746700" cy="1970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zh-CN" sz="1600" u="none" cap="none" strike="noStrike">
                <a:solidFill>
                  <a:srgbClr val="000000"/>
                </a:solidFill>
                <a:latin typeface="Arial"/>
                <a:ea typeface="Arial"/>
                <a:cs typeface="Arial"/>
                <a:sym typeface="Arial"/>
              </a:rPr>
              <a:t>Above all, </a:t>
            </a:r>
            <a:endParaRPr/>
          </a:p>
          <a:p>
            <a:pPr indent="-285750" lvl="0" marL="285750" marR="0" rtl="0" algn="l">
              <a:lnSpc>
                <a:spcPct val="15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Buy and Hold strategy may be appropriate for conservative investors, </a:t>
            </a:r>
            <a:endParaRPr/>
          </a:p>
          <a:p>
            <a:pPr indent="0" lvl="0" marL="0" marR="0" rtl="0" algn="l">
              <a:lnSpc>
                <a:spcPct val="150000"/>
              </a:lnSpc>
              <a:spcBef>
                <a:spcPts val="0"/>
              </a:spcBef>
              <a:spcAft>
                <a:spcPts val="0"/>
              </a:spcAft>
              <a:buNone/>
            </a:pPr>
            <a:r>
              <a:rPr b="0" i="0" lang="zh-CN" sz="1400" u="none" cap="none" strike="noStrike">
                <a:solidFill>
                  <a:srgbClr val="000000"/>
                </a:solidFill>
                <a:latin typeface="Arial"/>
                <a:ea typeface="Arial"/>
                <a:cs typeface="Arial"/>
                <a:sym typeface="Arial"/>
              </a:rPr>
              <a:t>though forfeits potential gains observed in model-driven approaches.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zh-CN" sz="1400" u="none" cap="none" strike="noStrike">
                <a:solidFill>
                  <a:srgbClr val="0070C0"/>
                </a:solidFill>
                <a:latin typeface="Arial"/>
                <a:ea typeface="Arial"/>
                <a:cs typeface="Arial"/>
                <a:sym typeface="Arial"/>
              </a:rPr>
              <a:t>Diversified investment strategy combining MoE and LSTM models, can optimize returns while addressing market risks.</a:t>
            </a:r>
            <a:endParaRPr b="0" i="0" sz="1400" u="none" cap="none" strike="noStrike">
              <a:solidFill>
                <a:srgbClr val="0070C0"/>
              </a:solidFill>
              <a:latin typeface="Arial"/>
              <a:ea typeface="Arial"/>
              <a:cs typeface="Arial"/>
              <a:sym typeface="Arial"/>
            </a:endParaRPr>
          </a:p>
        </p:txBody>
      </p:sp>
      <p:sp>
        <p:nvSpPr>
          <p:cNvPr id="719" name="Google Shape;719;g30fa0f7ee98_2_268"/>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SzPts val="1100"/>
              <a:buNone/>
            </a:pPr>
            <a:r>
              <a:rPr b="1" lang="zh-CN" sz="1700">
                <a:solidFill>
                  <a:srgbClr val="A5A5A5"/>
                </a:solidFill>
              </a:rPr>
              <a:t>Investment Recommendations</a:t>
            </a:r>
            <a:endParaRPr b="1" sz="1700">
              <a:solidFill>
                <a:srgbClr val="A5A5A5"/>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24"/>
          <p:cNvSpPr txBox="1"/>
          <p:nvPr/>
        </p:nvSpPr>
        <p:spPr>
          <a:xfrm>
            <a:off x="1236107" y="1849953"/>
            <a:ext cx="6194100" cy="8082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zh-CN" sz="4800">
                <a:solidFill>
                  <a:srgbClr val="3F3F3F"/>
                </a:solidFill>
              </a:rPr>
              <a:t>Thanks for Watching!</a:t>
            </a:r>
            <a:endParaRPr sz="4800">
              <a:solidFill>
                <a:srgbClr val="3F3F3F"/>
              </a:solidFill>
              <a:latin typeface="Arial"/>
              <a:ea typeface="Arial"/>
              <a:cs typeface="Arial"/>
              <a:sym typeface="Arial"/>
            </a:endParaRPr>
          </a:p>
        </p:txBody>
      </p:sp>
      <p:sp>
        <p:nvSpPr>
          <p:cNvPr id="726" name="Google Shape;726;p24"/>
          <p:cNvSpPr/>
          <p:nvPr/>
        </p:nvSpPr>
        <p:spPr>
          <a:xfrm flipH="1">
            <a:off x="3470234" y="3690008"/>
            <a:ext cx="6722175" cy="1455080"/>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7" name="Google Shape;727;p24"/>
          <p:cNvSpPr/>
          <p:nvPr/>
        </p:nvSpPr>
        <p:spPr>
          <a:xfrm flipH="1">
            <a:off x="1815152" y="4170491"/>
            <a:ext cx="8052250" cy="974597"/>
          </a:xfrm>
          <a:prstGeom prst="parallelogram">
            <a:avLst>
              <a:gd fmla="val 72317" name="adj"/>
            </a:avLst>
          </a:prstGeom>
          <a:solidFill>
            <a:schemeClr val="dk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8" name="Google Shape;728;p24"/>
          <p:cNvSpPr/>
          <p:nvPr/>
        </p:nvSpPr>
        <p:spPr>
          <a:xfrm flipH="1" rot="10800000">
            <a:off x="-334299" y="4512613"/>
            <a:ext cx="3549873" cy="632474"/>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29" name="Google Shape;729;p24"/>
          <p:cNvGrpSpPr/>
          <p:nvPr/>
        </p:nvGrpSpPr>
        <p:grpSpPr>
          <a:xfrm>
            <a:off x="-477672" y="0"/>
            <a:ext cx="9621672" cy="564825"/>
            <a:chOff x="-477672" y="0"/>
            <a:chExt cx="9621672" cy="564825"/>
          </a:xfrm>
        </p:grpSpPr>
        <p:sp>
          <p:nvSpPr>
            <p:cNvPr id="730" name="Google Shape;730;p24"/>
            <p:cNvSpPr/>
            <p:nvPr/>
          </p:nvSpPr>
          <p:spPr>
            <a:xfrm>
              <a:off x="0" y="0"/>
              <a:ext cx="9144000" cy="532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1" name="Google Shape;731;p24"/>
            <p:cNvSpPr/>
            <p:nvPr/>
          </p:nvSpPr>
          <p:spPr>
            <a:xfrm flipH="1">
              <a:off x="-477672" y="0"/>
              <a:ext cx="5322627" cy="564825"/>
            </a:xfrm>
            <a:prstGeom prst="parallelogram">
              <a:avLst>
                <a:gd fmla="val 72317" name="adj"/>
              </a:avLst>
            </a:prstGeom>
            <a:solidFill>
              <a:srgbClr val="CADAE8">
                <a:alpha val="2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732" name="Google Shape;732;p24"/>
          <p:cNvPicPr preferRelativeResize="0"/>
          <p:nvPr/>
        </p:nvPicPr>
        <p:blipFill>
          <a:blip r:embed="rId3">
            <a:alphaModFix/>
          </a:blip>
          <a:stretch>
            <a:fillRect/>
          </a:stretch>
        </p:blipFill>
        <p:spPr>
          <a:xfrm>
            <a:off x="337875" y="3992550"/>
            <a:ext cx="1050849" cy="31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g30fc6fb429c_0_68"/>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32" name="Google Shape;332;g30fc6fb429c_0_68"/>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333" name="Google Shape;333;g30fc6fb429c_0_68"/>
          <p:cNvSpPr txBox="1"/>
          <p:nvPr/>
        </p:nvSpPr>
        <p:spPr>
          <a:xfrm>
            <a:off x="433500" y="212225"/>
            <a:ext cx="53262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Clr>
                <a:schemeClr val="dk1"/>
              </a:buClr>
              <a:buSzPts val="1100"/>
              <a:buFont typeface="Arial"/>
              <a:buNone/>
            </a:pPr>
            <a:r>
              <a:rPr b="1" lang="zh-CN" sz="1700">
                <a:solidFill>
                  <a:srgbClr val="A5A5A5"/>
                </a:solidFill>
              </a:rPr>
              <a:t>Company Background &amp; Project Overview</a:t>
            </a:r>
            <a:endParaRPr b="1" sz="1700">
              <a:solidFill>
                <a:srgbClr val="A5A5A5"/>
              </a:solidFill>
            </a:endParaRPr>
          </a:p>
        </p:txBody>
      </p:sp>
      <p:sp>
        <p:nvSpPr>
          <p:cNvPr id="334" name="Google Shape;334;g30fc6fb429c_0_68"/>
          <p:cNvSpPr txBox="1"/>
          <p:nvPr/>
        </p:nvSpPr>
        <p:spPr>
          <a:xfrm>
            <a:off x="485350" y="1395925"/>
            <a:ext cx="3999000" cy="2586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Char char="●"/>
            </a:pPr>
            <a:r>
              <a:rPr b="1" lang="zh-CN" sz="1300">
                <a:solidFill>
                  <a:schemeClr val="accent1"/>
                </a:solidFill>
              </a:rPr>
              <a:t>Overview of Apple Inc.</a:t>
            </a:r>
            <a:endParaRPr b="1" sz="1300">
              <a:solidFill>
                <a:schemeClr val="accent1"/>
              </a:solidFill>
            </a:endParaRPr>
          </a:p>
          <a:p>
            <a:pPr indent="-311150" lvl="1" marL="914400" rtl="0" algn="l">
              <a:spcBef>
                <a:spcPts val="0"/>
              </a:spcBef>
              <a:spcAft>
                <a:spcPts val="0"/>
              </a:spcAft>
              <a:buClr>
                <a:schemeClr val="accent1"/>
              </a:buClr>
              <a:buSzPts val="1300"/>
              <a:buChar char="○"/>
            </a:pPr>
            <a:r>
              <a:rPr lang="zh-CN" sz="1300">
                <a:solidFill>
                  <a:schemeClr val="accent1"/>
                </a:solidFill>
              </a:rPr>
              <a:t>Founded in 1976, Cupertino, California</a:t>
            </a:r>
            <a:endParaRPr sz="1300">
              <a:solidFill>
                <a:schemeClr val="accent1"/>
              </a:solidFill>
            </a:endParaRPr>
          </a:p>
          <a:p>
            <a:pPr indent="-311150" lvl="1" marL="914400" rtl="0" algn="l">
              <a:spcBef>
                <a:spcPts val="0"/>
              </a:spcBef>
              <a:spcAft>
                <a:spcPts val="0"/>
              </a:spcAft>
              <a:buClr>
                <a:schemeClr val="accent1"/>
              </a:buClr>
              <a:buSzPts val="1300"/>
              <a:buChar char="○"/>
            </a:pPr>
            <a:r>
              <a:rPr lang="zh-CN" sz="1300">
                <a:solidFill>
                  <a:schemeClr val="accent1"/>
                </a:solidFill>
              </a:rPr>
              <a:t>Known for iPhone, iPad, Mac</a:t>
            </a:r>
            <a:endParaRPr sz="1300">
              <a:solidFill>
                <a:schemeClr val="accent1"/>
              </a:solidFill>
            </a:endParaRPr>
          </a:p>
          <a:p>
            <a:pPr indent="0" lvl="0" marL="914400" rtl="0" algn="l">
              <a:spcBef>
                <a:spcPts val="0"/>
              </a:spcBef>
              <a:spcAft>
                <a:spcPts val="0"/>
              </a:spcAft>
              <a:buNone/>
            </a:pPr>
            <a:r>
              <a:t/>
            </a:r>
            <a:endParaRPr sz="1300">
              <a:solidFill>
                <a:schemeClr val="accent1"/>
              </a:solidFill>
            </a:endParaRPr>
          </a:p>
          <a:p>
            <a:pPr indent="-311150" lvl="0" marL="457200" rtl="0" algn="l">
              <a:spcBef>
                <a:spcPts val="0"/>
              </a:spcBef>
              <a:spcAft>
                <a:spcPts val="0"/>
              </a:spcAft>
              <a:buClr>
                <a:schemeClr val="accent1"/>
              </a:buClr>
              <a:buSzPts val="1300"/>
              <a:buChar char="●"/>
            </a:pPr>
            <a:r>
              <a:rPr b="1" lang="zh-CN" sz="1300">
                <a:solidFill>
                  <a:schemeClr val="accent1"/>
                </a:solidFill>
              </a:rPr>
              <a:t>Business Challenge</a:t>
            </a:r>
            <a:endParaRPr b="1" sz="1300">
              <a:solidFill>
                <a:schemeClr val="accent1"/>
              </a:solidFill>
            </a:endParaRPr>
          </a:p>
          <a:p>
            <a:pPr indent="-311150" lvl="1" marL="914400" rtl="0" algn="l">
              <a:spcBef>
                <a:spcPts val="0"/>
              </a:spcBef>
              <a:spcAft>
                <a:spcPts val="0"/>
              </a:spcAft>
              <a:buClr>
                <a:schemeClr val="accent1"/>
              </a:buClr>
              <a:buSzPts val="1300"/>
              <a:buChar char="○"/>
            </a:pPr>
            <a:r>
              <a:rPr lang="zh-CN" sz="1300">
                <a:solidFill>
                  <a:schemeClr val="accent1"/>
                </a:solidFill>
              </a:rPr>
              <a:t>Forecast stock prices to guide financial planning</a:t>
            </a:r>
            <a:endParaRPr sz="1300">
              <a:solidFill>
                <a:schemeClr val="accent1"/>
              </a:solidFill>
            </a:endParaRPr>
          </a:p>
          <a:p>
            <a:pPr indent="0" lvl="0" marL="914400" rtl="0" algn="l">
              <a:spcBef>
                <a:spcPts val="0"/>
              </a:spcBef>
              <a:spcAft>
                <a:spcPts val="0"/>
              </a:spcAft>
              <a:buNone/>
            </a:pPr>
            <a:r>
              <a:t/>
            </a:r>
            <a:endParaRPr sz="1300">
              <a:solidFill>
                <a:schemeClr val="accent1"/>
              </a:solidFill>
            </a:endParaRPr>
          </a:p>
          <a:p>
            <a:pPr indent="-311150" lvl="0" marL="457200" rtl="0" algn="l">
              <a:spcBef>
                <a:spcPts val="0"/>
              </a:spcBef>
              <a:spcAft>
                <a:spcPts val="0"/>
              </a:spcAft>
              <a:buClr>
                <a:schemeClr val="accent1"/>
              </a:buClr>
              <a:buSzPts val="1300"/>
              <a:buChar char="●"/>
            </a:pPr>
            <a:r>
              <a:rPr b="1" lang="zh-CN" sz="1300">
                <a:solidFill>
                  <a:schemeClr val="accent1"/>
                </a:solidFill>
              </a:rPr>
              <a:t>Project Objective</a:t>
            </a:r>
            <a:endParaRPr b="1" sz="1300">
              <a:solidFill>
                <a:schemeClr val="accent1"/>
              </a:solidFill>
            </a:endParaRPr>
          </a:p>
          <a:p>
            <a:pPr indent="-311150" lvl="1" marL="914400" rtl="0" algn="l">
              <a:spcBef>
                <a:spcPts val="0"/>
              </a:spcBef>
              <a:spcAft>
                <a:spcPts val="0"/>
              </a:spcAft>
              <a:buClr>
                <a:schemeClr val="accent1"/>
              </a:buClr>
              <a:buSzPts val="1300"/>
              <a:buChar char="○"/>
            </a:pPr>
            <a:r>
              <a:rPr lang="zh-CN" sz="1300">
                <a:solidFill>
                  <a:schemeClr val="accent1"/>
                </a:solidFill>
              </a:rPr>
              <a:t>Predict Apple Inc. (AAPL) stock prices using historical</a:t>
            </a:r>
            <a:endParaRPr sz="1300">
              <a:solidFill>
                <a:schemeClr val="accent1"/>
              </a:solidFill>
            </a:endParaRPr>
          </a:p>
          <a:p>
            <a:pPr indent="0" lvl="0" marL="914400" rtl="0" algn="l">
              <a:spcBef>
                <a:spcPts val="0"/>
              </a:spcBef>
              <a:spcAft>
                <a:spcPts val="0"/>
              </a:spcAft>
              <a:buNone/>
            </a:pPr>
            <a:r>
              <a:rPr lang="zh-CN" sz="1300">
                <a:solidFill>
                  <a:schemeClr val="accent1"/>
                </a:solidFill>
              </a:rPr>
              <a:t>data and technical indicators</a:t>
            </a:r>
            <a:endParaRPr sz="1200">
              <a:solidFill>
                <a:schemeClr val="dk1"/>
              </a:solidFill>
            </a:endParaRPr>
          </a:p>
        </p:txBody>
      </p:sp>
      <p:sp>
        <p:nvSpPr>
          <p:cNvPr id="335" name="Google Shape;335;g30fc6fb429c_0_68"/>
          <p:cNvSpPr txBox="1"/>
          <p:nvPr/>
        </p:nvSpPr>
        <p:spPr>
          <a:xfrm>
            <a:off x="416200" y="921550"/>
            <a:ext cx="4137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CN" sz="1500">
                <a:solidFill>
                  <a:schemeClr val="accent1"/>
                </a:solidFill>
              </a:rPr>
              <a:t>Apple Inc.</a:t>
            </a:r>
            <a:endParaRPr b="1" i="1" sz="1500">
              <a:solidFill>
                <a:schemeClr val="accent1"/>
              </a:solidFill>
            </a:endParaRPr>
          </a:p>
        </p:txBody>
      </p:sp>
      <p:pic>
        <p:nvPicPr>
          <p:cNvPr id="336" name="Google Shape;336;g30fc6fb429c_0_68"/>
          <p:cNvPicPr preferRelativeResize="0"/>
          <p:nvPr/>
        </p:nvPicPr>
        <p:blipFill>
          <a:blip r:embed="rId4">
            <a:alphaModFix/>
          </a:blip>
          <a:stretch>
            <a:fillRect/>
          </a:stretch>
        </p:blipFill>
        <p:spPr>
          <a:xfrm>
            <a:off x="5046750" y="1509000"/>
            <a:ext cx="3857274" cy="2280450"/>
          </a:xfrm>
          <a:prstGeom prst="rect">
            <a:avLst/>
          </a:prstGeom>
          <a:noFill/>
          <a:ln>
            <a:noFill/>
          </a:ln>
        </p:spPr>
      </p:pic>
      <p:sp>
        <p:nvSpPr>
          <p:cNvPr id="337" name="Google Shape;337;g30fc6fb429c_0_68"/>
          <p:cNvSpPr txBox="1"/>
          <p:nvPr/>
        </p:nvSpPr>
        <p:spPr>
          <a:xfrm>
            <a:off x="5031675" y="3861100"/>
            <a:ext cx="3836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500">
                <a:solidFill>
                  <a:schemeClr val="dk1"/>
                </a:solidFill>
              </a:rPr>
              <a:t>Image Source: The Brand Hopper, 2023. Innovate, Integrate, Dominate: Success Factors of Apple Inc. Available at: </a:t>
            </a:r>
            <a:r>
              <a:rPr lang="zh-CN" sz="500" u="sng">
                <a:solidFill>
                  <a:schemeClr val="hlink"/>
                </a:solidFill>
                <a:hlinkClick r:id="rId5"/>
              </a:rPr>
              <a:t>https://thebrandhopper.com/2023/11/27/innovate-integrate-dominate-success-factors-of-apple-inc/</a:t>
            </a:r>
            <a:r>
              <a:rPr lang="zh-CN" sz="500">
                <a:solidFill>
                  <a:schemeClr val="dk1"/>
                </a:solidFill>
              </a:rPr>
              <a:t> (Accessed: 29 October 2024)</a:t>
            </a:r>
            <a:endParaRPr sz="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g30fc6fb429c_0_12"/>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44" name="Google Shape;344;g30fc6fb429c_0_12"/>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345" name="Google Shape;345;g30fc6fb429c_0_12"/>
          <p:cNvSpPr txBox="1"/>
          <p:nvPr/>
        </p:nvSpPr>
        <p:spPr>
          <a:xfrm>
            <a:off x="433500" y="212225"/>
            <a:ext cx="4256700" cy="26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0000"/>
              </a:buClr>
              <a:buFont typeface="Arial"/>
              <a:buNone/>
            </a:pPr>
            <a:r>
              <a:rPr b="1" lang="zh-CN" sz="1700">
                <a:solidFill>
                  <a:srgbClr val="A5A5A5"/>
                </a:solidFill>
              </a:rPr>
              <a:t>Methodology, Data &amp; Market Insights</a:t>
            </a:r>
            <a:endParaRPr b="1" sz="1700">
              <a:solidFill>
                <a:srgbClr val="A5A5A5"/>
              </a:solidFill>
              <a:latin typeface="Arial"/>
              <a:ea typeface="Arial"/>
              <a:cs typeface="Arial"/>
              <a:sym typeface="Arial"/>
            </a:endParaRPr>
          </a:p>
        </p:txBody>
      </p:sp>
      <p:sp>
        <p:nvSpPr>
          <p:cNvPr id="346" name="Google Shape;346;g30fc6fb429c_0_12"/>
          <p:cNvSpPr txBox="1"/>
          <p:nvPr/>
        </p:nvSpPr>
        <p:spPr>
          <a:xfrm>
            <a:off x="564775" y="1227375"/>
            <a:ext cx="3874200" cy="3186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Char char="●"/>
            </a:pPr>
            <a:r>
              <a:rPr b="1" lang="zh-CN" sz="1300">
                <a:solidFill>
                  <a:schemeClr val="accent1"/>
                </a:solidFill>
              </a:rPr>
              <a:t>Methodology</a:t>
            </a:r>
            <a:endParaRPr b="1" sz="1300">
              <a:solidFill>
                <a:schemeClr val="accent1"/>
              </a:solidFill>
            </a:endParaRPr>
          </a:p>
          <a:p>
            <a:pPr indent="-311150" lvl="1" marL="914400" rtl="0" algn="l">
              <a:spcBef>
                <a:spcPts val="0"/>
              </a:spcBef>
              <a:spcAft>
                <a:spcPts val="0"/>
              </a:spcAft>
              <a:buClr>
                <a:schemeClr val="accent1"/>
              </a:buClr>
              <a:buSzPts val="1300"/>
              <a:buChar char="○"/>
            </a:pPr>
            <a:r>
              <a:rPr lang="zh-CN" sz="1300">
                <a:solidFill>
                  <a:schemeClr val="accent1"/>
                </a:solidFill>
              </a:rPr>
              <a:t>Models used- LSTM, ARIMA, MoE</a:t>
            </a:r>
            <a:endParaRPr b="1" sz="1300">
              <a:solidFill>
                <a:schemeClr val="accent1"/>
              </a:solidFill>
            </a:endParaRPr>
          </a:p>
          <a:p>
            <a:pPr indent="0" lvl="0" marL="0" rtl="0" algn="l">
              <a:spcBef>
                <a:spcPts val="0"/>
              </a:spcBef>
              <a:spcAft>
                <a:spcPts val="0"/>
              </a:spcAft>
              <a:buNone/>
            </a:pPr>
            <a:r>
              <a:t/>
            </a:r>
            <a:endParaRPr sz="1300">
              <a:solidFill>
                <a:schemeClr val="accent1"/>
              </a:solidFill>
            </a:endParaRPr>
          </a:p>
          <a:p>
            <a:pPr indent="-311150" lvl="0" marL="457200" rtl="0" algn="l">
              <a:spcBef>
                <a:spcPts val="0"/>
              </a:spcBef>
              <a:spcAft>
                <a:spcPts val="0"/>
              </a:spcAft>
              <a:buClr>
                <a:schemeClr val="accent1"/>
              </a:buClr>
              <a:buSzPts val="1300"/>
              <a:buChar char="●"/>
            </a:pPr>
            <a:r>
              <a:rPr b="1" lang="zh-CN" sz="1300">
                <a:solidFill>
                  <a:schemeClr val="accent1"/>
                </a:solidFill>
              </a:rPr>
              <a:t>Data Source</a:t>
            </a:r>
            <a:endParaRPr b="1" sz="1300">
              <a:solidFill>
                <a:schemeClr val="accent1"/>
              </a:solidFill>
            </a:endParaRPr>
          </a:p>
          <a:p>
            <a:pPr indent="-311150" lvl="1" marL="914400" rtl="0" algn="l">
              <a:spcBef>
                <a:spcPts val="0"/>
              </a:spcBef>
              <a:spcAft>
                <a:spcPts val="0"/>
              </a:spcAft>
              <a:buClr>
                <a:schemeClr val="accent1"/>
              </a:buClr>
              <a:buSzPts val="1300"/>
              <a:buChar char="○"/>
            </a:pPr>
            <a:r>
              <a:rPr lang="zh-CN" sz="1300">
                <a:solidFill>
                  <a:schemeClr val="accent1"/>
                </a:solidFill>
              </a:rPr>
              <a:t>Yahoo Finance- 2 years of hourly stock data</a:t>
            </a:r>
            <a:endParaRPr sz="1300">
              <a:solidFill>
                <a:schemeClr val="accent1"/>
              </a:solidFill>
            </a:endParaRPr>
          </a:p>
          <a:p>
            <a:pPr indent="0" lvl="0" marL="914400" rtl="0" algn="l">
              <a:spcBef>
                <a:spcPts val="0"/>
              </a:spcBef>
              <a:spcAft>
                <a:spcPts val="0"/>
              </a:spcAft>
              <a:buNone/>
            </a:pPr>
            <a:r>
              <a:t/>
            </a:r>
            <a:endParaRPr sz="1300">
              <a:solidFill>
                <a:schemeClr val="accent1"/>
              </a:solidFill>
            </a:endParaRPr>
          </a:p>
          <a:p>
            <a:pPr indent="-311150" lvl="0" marL="457200" rtl="0" algn="l">
              <a:spcBef>
                <a:spcPts val="0"/>
              </a:spcBef>
              <a:spcAft>
                <a:spcPts val="0"/>
              </a:spcAft>
              <a:buClr>
                <a:schemeClr val="accent1"/>
              </a:buClr>
              <a:buSzPts val="1300"/>
              <a:buChar char="●"/>
            </a:pPr>
            <a:r>
              <a:rPr b="1" lang="zh-CN" sz="1300">
                <a:solidFill>
                  <a:schemeClr val="accent1"/>
                </a:solidFill>
              </a:rPr>
              <a:t>Evaluation Metrics</a:t>
            </a:r>
            <a:endParaRPr b="1" sz="1300">
              <a:solidFill>
                <a:schemeClr val="accent1"/>
              </a:solidFill>
            </a:endParaRPr>
          </a:p>
          <a:p>
            <a:pPr indent="-311150" lvl="1" marL="914400" rtl="0" algn="l">
              <a:spcBef>
                <a:spcPts val="0"/>
              </a:spcBef>
              <a:spcAft>
                <a:spcPts val="0"/>
              </a:spcAft>
              <a:buClr>
                <a:schemeClr val="accent1"/>
              </a:buClr>
              <a:buSzPts val="1300"/>
              <a:buChar char="○"/>
            </a:pPr>
            <a:r>
              <a:rPr lang="zh-CN" sz="1300">
                <a:solidFill>
                  <a:schemeClr val="accent1"/>
                </a:solidFill>
              </a:rPr>
              <a:t>Accuracy- MAE, RMSE, MAPE</a:t>
            </a:r>
            <a:endParaRPr sz="1300">
              <a:solidFill>
                <a:schemeClr val="accent1"/>
              </a:solidFill>
            </a:endParaRPr>
          </a:p>
          <a:p>
            <a:pPr indent="0" lvl="0" marL="914400" rtl="0" algn="l">
              <a:spcBef>
                <a:spcPts val="0"/>
              </a:spcBef>
              <a:spcAft>
                <a:spcPts val="0"/>
              </a:spcAft>
              <a:buNone/>
            </a:pPr>
            <a:r>
              <a:t/>
            </a:r>
            <a:endParaRPr sz="1300">
              <a:solidFill>
                <a:schemeClr val="accent1"/>
              </a:solidFill>
            </a:endParaRPr>
          </a:p>
          <a:p>
            <a:pPr indent="-311150" lvl="0" marL="457200" rtl="0" algn="l">
              <a:spcBef>
                <a:spcPts val="0"/>
              </a:spcBef>
              <a:spcAft>
                <a:spcPts val="0"/>
              </a:spcAft>
              <a:buClr>
                <a:schemeClr val="accent1"/>
              </a:buClr>
              <a:buSzPts val="1300"/>
              <a:buChar char="●"/>
            </a:pPr>
            <a:r>
              <a:rPr b="1" lang="zh-CN" sz="1300">
                <a:solidFill>
                  <a:schemeClr val="accent1"/>
                </a:solidFill>
              </a:rPr>
              <a:t>Market Position</a:t>
            </a:r>
            <a:endParaRPr b="1" sz="1300">
              <a:solidFill>
                <a:schemeClr val="accent1"/>
              </a:solidFill>
            </a:endParaRPr>
          </a:p>
          <a:p>
            <a:pPr indent="-311150" lvl="1" marL="914400" rtl="0" algn="l">
              <a:spcBef>
                <a:spcPts val="0"/>
              </a:spcBef>
              <a:spcAft>
                <a:spcPts val="0"/>
              </a:spcAft>
              <a:buClr>
                <a:schemeClr val="accent1"/>
              </a:buClr>
              <a:buSzPts val="1300"/>
              <a:buChar char="○"/>
            </a:pPr>
            <a:r>
              <a:rPr lang="zh-CN" sz="1300">
                <a:solidFill>
                  <a:schemeClr val="accent1"/>
                </a:solidFill>
              </a:rPr>
              <a:t>Stock price rose from $151 to $231</a:t>
            </a:r>
            <a:endParaRPr sz="1300">
              <a:solidFill>
                <a:schemeClr val="accent1"/>
              </a:solidFill>
            </a:endParaRPr>
          </a:p>
          <a:p>
            <a:pPr indent="-311150" lvl="1" marL="914400" rtl="0" algn="l">
              <a:spcBef>
                <a:spcPts val="0"/>
              </a:spcBef>
              <a:spcAft>
                <a:spcPts val="0"/>
              </a:spcAft>
              <a:buClr>
                <a:schemeClr val="accent1"/>
              </a:buClr>
              <a:buSzPts val="1300"/>
              <a:buChar char="○"/>
            </a:pPr>
            <a:r>
              <a:rPr lang="zh-CN" sz="1300">
                <a:solidFill>
                  <a:schemeClr val="accent1"/>
                </a:solidFill>
              </a:rPr>
              <a:t>iPhone sales = 50% of revenue; services grew 10% annually</a:t>
            </a:r>
            <a:endParaRPr sz="1300">
              <a:solidFill>
                <a:schemeClr val="accent1"/>
              </a:solidFill>
            </a:endParaRPr>
          </a:p>
          <a:p>
            <a:pPr indent="0" lvl="0" marL="0" rtl="0" algn="l">
              <a:spcBef>
                <a:spcPts val="0"/>
              </a:spcBef>
              <a:spcAft>
                <a:spcPts val="0"/>
              </a:spcAft>
              <a:buNone/>
            </a:pPr>
            <a:r>
              <a:t/>
            </a:r>
            <a:endParaRPr sz="1300">
              <a:solidFill>
                <a:schemeClr val="accent1"/>
              </a:solidFill>
            </a:endParaRPr>
          </a:p>
        </p:txBody>
      </p:sp>
      <p:pic>
        <p:nvPicPr>
          <p:cNvPr id="347" name="Google Shape;347;g30fc6fb429c_0_12"/>
          <p:cNvPicPr preferRelativeResize="0"/>
          <p:nvPr/>
        </p:nvPicPr>
        <p:blipFill>
          <a:blip r:embed="rId4">
            <a:alphaModFix/>
          </a:blip>
          <a:stretch>
            <a:fillRect/>
          </a:stretch>
        </p:blipFill>
        <p:spPr>
          <a:xfrm>
            <a:off x="5029500" y="1983975"/>
            <a:ext cx="3721626" cy="187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53" name="Google Shape;353;g30fc6fb429c_0_0"/>
          <p:cNvSpPr txBox="1"/>
          <p:nvPr/>
        </p:nvSpPr>
        <p:spPr>
          <a:xfrm>
            <a:off x="2863810" y="1734080"/>
            <a:ext cx="3416400" cy="1554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3700">
                <a:solidFill>
                  <a:srgbClr val="595959"/>
                </a:solidFill>
                <a:latin typeface="Arial"/>
                <a:ea typeface="Arial"/>
                <a:cs typeface="Arial"/>
                <a:sym typeface="Arial"/>
              </a:rPr>
              <a:t>0</a:t>
            </a:r>
            <a:r>
              <a:rPr lang="zh-CN" sz="3700">
                <a:solidFill>
                  <a:srgbClr val="595959"/>
                </a:solidFill>
              </a:rPr>
              <a:t>2</a:t>
            </a:r>
            <a:r>
              <a:rPr lang="zh-CN" sz="1900">
                <a:solidFill>
                  <a:srgbClr val="595959"/>
                </a:solidFill>
                <a:latin typeface="Arial"/>
                <a:ea typeface="Arial"/>
                <a:cs typeface="Arial"/>
                <a:sym typeface="Arial"/>
              </a:rPr>
              <a:t> </a:t>
            </a:r>
            <a:r>
              <a:rPr lang="zh-CN" sz="1600">
                <a:solidFill>
                  <a:srgbClr val="595959"/>
                </a:solidFill>
                <a:latin typeface="Arial"/>
                <a:ea typeface="Arial"/>
                <a:cs typeface="Arial"/>
                <a:sym typeface="Arial"/>
              </a:rPr>
              <a:t> </a:t>
            </a:r>
            <a:r>
              <a:rPr lang="zh-CN" sz="2900">
                <a:solidFill>
                  <a:srgbClr val="595959"/>
                </a:solidFill>
              </a:rPr>
              <a:t>Data Preparation</a:t>
            </a:r>
            <a:endParaRPr sz="2900">
              <a:solidFill>
                <a:srgbClr val="595959"/>
              </a:solidFill>
              <a:latin typeface="Arial"/>
              <a:ea typeface="Arial"/>
              <a:cs typeface="Arial"/>
              <a:sym typeface="Arial"/>
            </a:endParaRPr>
          </a:p>
          <a:p>
            <a:pPr indent="0" lvl="0" marL="0" marR="0" rtl="0" algn="ctr">
              <a:spcBef>
                <a:spcPts val="0"/>
              </a:spcBef>
              <a:spcAft>
                <a:spcPts val="0"/>
              </a:spcAft>
              <a:buNone/>
            </a:pPr>
            <a:r>
              <a:t/>
            </a:r>
            <a:endParaRPr sz="1000">
              <a:solidFill>
                <a:srgbClr val="A5A5A5"/>
              </a:solidFill>
            </a:endParaRPr>
          </a:p>
          <a:p>
            <a:pPr indent="0" lvl="0" marL="0" marR="0" rtl="0" algn="ctr">
              <a:spcBef>
                <a:spcPts val="0"/>
              </a:spcBef>
              <a:spcAft>
                <a:spcPts val="0"/>
              </a:spcAft>
              <a:buNone/>
            </a:pPr>
            <a:r>
              <a:rPr lang="zh-CN" sz="1000">
                <a:solidFill>
                  <a:srgbClr val="A5A5A5"/>
                </a:solidFill>
              </a:rPr>
              <a:t>Data Preparation, </a:t>
            </a:r>
            <a:r>
              <a:rPr lang="zh-CN" sz="1000">
                <a:solidFill>
                  <a:srgbClr val="A5A5A5"/>
                </a:solidFill>
              </a:rPr>
              <a:t>EDA, D</a:t>
            </a:r>
            <a:r>
              <a:rPr lang="zh-CN" sz="1000">
                <a:solidFill>
                  <a:srgbClr val="A5A5A5"/>
                </a:solidFill>
              </a:rPr>
              <a:t>ata Processing</a:t>
            </a:r>
            <a:endParaRPr sz="1000">
              <a:solidFill>
                <a:srgbClr val="A5A5A5"/>
              </a:solidFill>
              <a:latin typeface="Arial"/>
              <a:ea typeface="Arial"/>
              <a:cs typeface="Arial"/>
              <a:sym typeface="Arial"/>
            </a:endParaRPr>
          </a:p>
          <a:p>
            <a:pPr indent="0" lvl="0" marL="0" marR="0" rtl="0" algn="ctr">
              <a:spcBef>
                <a:spcPts val="0"/>
              </a:spcBef>
              <a:spcAft>
                <a:spcPts val="0"/>
              </a:spcAft>
              <a:buNone/>
            </a:pPr>
            <a:r>
              <a:t/>
            </a:r>
            <a:endParaRPr sz="900">
              <a:solidFill>
                <a:srgbClr val="7F7F7F"/>
              </a:solidFill>
              <a:latin typeface="Arial"/>
              <a:ea typeface="Arial"/>
              <a:cs typeface="Arial"/>
              <a:sym typeface="Arial"/>
            </a:endParaRPr>
          </a:p>
        </p:txBody>
      </p:sp>
      <p:sp>
        <p:nvSpPr>
          <p:cNvPr id="354" name="Google Shape;354;g30fc6fb429c_0_0"/>
          <p:cNvSpPr/>
          <p:nvPr/>
        </p:nvSpPr>
        <p:spPr>
          <a:xfrm flipH="1" rot="10800000">
            <a:off x="-703197" y="3938043"/>
            <a:ext cx="3986700" cy="944400"/>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g30fc6fb429c_0_0"/>
          <p:cNvSpPr/>
          <p:nvPr/>
        </p:nvSpPr>
        <p:spPr>
          <a:xfrm flipH="1" rot="10800000">
            <a:off x="-1454806" y="3465898"/>
            <a:ext cx="3986700" cy="944400"/>
          </a:xfrm>
          <a:prstGeom prst="parallelogram">
            <a:avLst>
              <a:gd fmla="val 72317" name="adj"/>
            </a:avLst>
          </a:prstGeom>
          <a:solidFill>
            <a:schemeClr val="dk1">
              <a:alpha val="2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 name="Google Shape;356;g30fc6fb429c_0_0"/>
          <p:cNvSpPr/>
          <p:nvPr/>
        </p:nvSpPr>
        <p:spPr>
          <a:xfrm flipH="1" rot="10800000">
            <a:off x="1937982" y="4681142"/>
            <a:ext cx="7451700" cy="201300"/>
          </a:xfrm>
          <a:prstGeom prst="parallelogram">
            <a:avLst>
              <a:gd fmla="val 72317" name="adj"/>
            </a:avLst>
          </a:prstGeom>
          <a:solidFill>
            <a:schemeClr val="dk1">
              <a:alpha val="2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 name="Google Shape;357;g30fc6fb429c_0_0"/>
          <p:cNvSpPr/>
          <p:nvPr/>
        </p:nvSpPr>
        <p:spPr>
          <a:xfrm>
            <a:off x="4926842" y="0"/>
            <a:ext cx="4872900" cy="859800"/>
          </a:xfrm>
          <a:prstGeom prst="parallelogram">
            <a:avLst>
              <a:gd fmla="val 72317" name="adj"/>
            </a:avLst>
          </a:prstGeom>
          <a:solidFill>
            <a:schemeClr val="dk1">
              <a:alpha val="2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g30fc6fb429c_0_0"/>
          <p:cNvSpPr/>
          <p:nvPr/>
        </p:nvSpPr>
        <p:spPr>
          <a:xfrm>
            <a:off x="5846475" y="606300"/>
            <a:ext cx="3416400" cy="163200"/>
          </a:xfrm>
          <a:prstGeom prst="parallelogram">
            <a:avLst>
              <a:gd fmla="val 72317" name="adj"/>
            </a:avLst>
          </a:prstGeom>
          <a:solidFill>
            <a:schemeClr val="accent1"/>
          </a:solidFill>
          <a:ln cap="flat" cmpd="sng" w="12700">
            <a:solidFill>
              <a:srgbClr val="1F33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59" name="Google Shape;359;g30fc6fb429c_0_0"/>
          <p:cNvPicPr preferRelativeResize="0"/>
          <p:nvPr/>
        </p:nvPicPr>
        <p:blipFill>
          <a:blip r:embed="rId3">
            <a:alphaModFix/>
          </a:blip>
          <a:stretch>
            <a:fillRect/>
          </a:stretch>
        </p:blipFill>
        <p:spPr>
          <a:xfrm>
            <a:off x="7817650" y="183300"/>
            <a:ext cx="1050849" cy="31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g30fc6fb429c_0_85"/>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66" name="Google Shape;366;g30fc6fb429c_0_85"/>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367" name="Google Shape;367;g30fc6fb429c_0_85"/>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0000"/>
              </a:buClr>
              <a:buFont typeface="Arial"/>
              <a:buNone/>
            </a:pPr>
            <a:r>
              <a:rPr b="1" lang="zh-CN" sz="1700">
                <a:solidFill>
                  <a:srgbClr val="A5A5A5"/>
                </a:solidFill>
              </a:rPr>
              <a:t>Data Preparation</a:t>
            </a:r>
            <a:endParaRPr b="1" sz="1700">
              <a:solidFill>
                <a:srgbClr val="A5A5A5"/>
              </a:solidFill>
              <a:latin typeface="Arial"/>
              <a:ea typeface="Arial"/>
              <a:cs typeface="Arial"/>
              <a:sym typeface="Arial"/>
            </a:endParaRPr>
          </a:p>
        </p:txBody>
      </p:sp>
      <p:graphicFrame>
        <p:nvGraphicFramePr>
          <p:cNvPr id="368" name="Google Shape;368;g30fc6fb429c_0_85"/>
          <p:cNvGraphicFramePr/>
          <p:nvPr/>
        </p:nvGraphicFramePr>
        <p:xfrm>
          <a:off x="670538" y="1504075"/>
          <a:ext cx="3000000" cy="3000000"/>
        </p:xfrm>
        <a:graphic>
          <a:graphicData uri="http://schemas.openxmlformats.org/drawingml/2006/table">
            <a:tbl>
              <a:tblPr>
                <a:noFill/>
                <a:tableStyleId>{43A7F3AC-FF7E-4478-A7AF-24BDA6ABAC2E}</a:tableStyleId>
              </a:tblPr>
              <a:tblGrid>
                <a:gridCol w="1335500"/>
                <a:gridCol w="1721700"/>
                <a:gridCol w="1666425"/>
                <a:gridCol w="3079300"/>
              </a:tblGrid>
              <a:tr h="12700">
                <a:tc>
                  <a:txBody>
                    <a:bodyPr/>
                    <a:lstStyle/>
                    <a:p>
                      <a:pPr indent="0" lvl="0" marL="0" rtl="0" algn="ctr">
                        <a:spcBef>
                          <a:spcPts val="0"/>
                        </a:spcBef>
                        <a:spcAft>
                          <a:spcPts val="0"/>
                        </a:spcAft>
                        <a:buNone/>
                      </a:pPr>
                      <a:r>
                        <a:rPr lang="zh-CN" sz="1200"/>
                        <a:t>Variable Name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Indicator Name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Purpose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Calculation</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r h="445625">
                <a:tc>
                  <a:txBody>
                    <a:bodyPr/>
                    <a:lstStyle/>
                    <a:p>
                      <a:pPr indent="0" lvl="0" marL="0" rtl="0" algn="ctr">
                        <a:spcBef>
                          <a:spcPts val="0"/>
                        </a:spcBef>
                        <a:spcAft>
                          <a:spcPts val="0"/>
                        </a:spcAft>
                        <a:buNone/>
                      </a:pPr>
                      <a:r>
                        <a:rPr lang="zh-CN" sz="1200"/>
                        <a:t>RSI</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Relative Strength Index</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Overbought/Oversold</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0-100; avg gains/losses over 14 periods</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r h="12700">
                <a:tc>
                  <a:txBody>
                    <a:bodyPr/>
                    <a:lstStyle/>
                    <a:p>
                      <a:pPr indent="0" lvl="0" marL="0" rtl="0" algn="ctr">
                        <a:spcBef>
                          <a:spcPts val="0"/>
                        </a:spcBef>
                        <a:spcAft>
                          <a:spcPts val="0"/>
                        </a:spcAft>
                        <a:buNone/>
                      </a:pPr>
                      <a:r>
                        <a:rPr lang="zh-CN" sz="1200"/>
                        <a:t>ADX</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Average Directional Index</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Trend Strength</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0-100; higher values = stronger trend</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r h="12700">
                <a:tc>
                  <a:txBody>
                    <a:bodyPr/>
                    <a:lstStyle/>
                    <a:p>
                      <a:pPr indent="0" lvl="0" marL="0" rtl="0" algn="ctr">
                        <a:spcBef>
                          <a:spcPts val="0"/>
                        </a:spcBef>
                        <a:spcAft>
                          <a:spcPts val="0"/>
                        </a:spcAft>
                        <a:buNone/>
                      </a:pPr>
                      <a:r>
                        <a:rPr lang="zh-CN" sz="1200"/>
                        <a:t>ATR</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Average True Range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Volatility</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Based on the "True range" of price changes over 14 </a:t>
                      </a:r>
                      <a:r>
                        <a:rPr lang="zh-CN" sz="1200"/>
                        <a:t>periods</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r h="12700">
                <a:tc>
                  <a:txBody>
                    <a:bodyPr/>
                    <a:lstStyle/>
                    <a:p>
                      <a:pPr indent="0" lvl="0" marL="0" rtl="0" algn="ctr">
                        <a:spcBef>
                          <a:spcPts val="0"/>
                        </a:spcBef>
                        <a:spcAft>
                          <a:spcPts val="0"/>
                        </a:spcAft>
                        <a:buNone/>
                      </a:pPr>
                      <a:r>
                        <a:rPr lang="zh-CN" sz="1200"/>
                        <a:t>BB_width</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Bollinger Bands Width</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Volatility/Breakouts	</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(Upper - Lower Band) / Middle Band</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r h="239975">
                <a:tc>
                  <a:txBody>
                    <a:bodyPr/>
                    <a:lstStyle/>
                    <a:p>
                      <a:pPr indent="0" lvl="0" marL="0" rtl="0" algn="ctr">
                        <a:spcBef>
                          <a:spcPts val="0"/>
                        </a:spcBef>
                        <a:spcAft>
                          <a:spcPts val="0"/>
                        </a:spcAft>
                        <a:buNone/>
                      </a:pPr>
                      <a:r>
                        <a:rPr lang="zh-CN" sz="1200"/>
                        <a:t>VWAP</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Volume Weighted Average Price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Fair Price by Volume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Cumulative sum of (Volume * Avg Price) / Cumulative Volume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r h="12700">
                <a:tc>
                  <a:txBody>
                    <a:bodyPr/>
                    <a:lstStyle/>
                    <a:p>
                      <a:pPr indent="0" lvl="0" marL="0" rtl="0" algn="ctr">
                        <a:spcBef>
                          <a:spcPts val="0"/>
                        </a:spcBef>
                        <a:spcAft>
                          <a:spcPts val="0"/>
                        </a:spcAft>
                        <a:buNone/>
                      </a:pPr>
                      <a:r>
                        <a:rPr lang="zh-CN" sz="1200"/>
                        <a:t>IMI</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Intraday Momentum Index</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Intraday Momentum</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Intraday gains vs. losses over 14 periods</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bl>
          </a:graphicData>
        </a:graphic>
      </p:graphicFrame>
      <p:sp>
        <p:nvSpPr>
          <p:cNvPr id="369" name="Google Shape;369;g30fc6fb429c_0_85"/>
          <p:cNvSpPr txBox="1"/>
          <p:nvPr/>
        </p:nvSpPr>
        <p:spPr>
          <a:xfrm>
            <a:off x="321550" y="9165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solidFill>
                  <a:srgbClr val="595959"/>
                </a:solidFill>
              </a:rPr>
              <a:t>Technical</a:t>
            </a:r>
            <a:r>
              <a:rPr b="1" lang="zh-CN">
                <a:solidFill>
                  <a:schemeClr val="accent1"/>
                </a:solidFill>
              </a:rPr>
              <a:t> </a:t>
            </a:r>
            <a:r>
              <a:rPr b="1" lang="zh-CN">
                <a:solidFill>
                  <a:srgbClr val="595959"/>
                </a:solidFill>
              </a:rPr>
              <a:t>Indicators</a:t>
            </a:r>
            <a:endParaRPr b="1">
              <a:solidFill>
                <a:srgbClr val="595959"/>
              </a:solidFill>
            </a:endParaRPr>
          </a:p>
        </p:txBody>
      </p:sp>
      <p:sp>
        <p:nvSpPr>
          <p:cNvPr id="370" name="Google Shape;370;g30fc6fb429c_0_85"/>
          <p:cNvSpPr txBox="1"/>
          <p:nvPr/>
        </p:nvSpPr>
        <p:spPr>
          <a:xfrm>
            <a:off x="670550" y="4614325"/>
            <a:ext cx="7107300" cy="338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800"/>
              </a:spcAft>
              <a:buNone/>
            </a:pPr>
            <a:r>
              <a:rPr i="1" lang="zh-CN" sz="1000">
                <a:solidFill>
                  <a:schemeClr val="dk1"/>
                </a:solidFill>
              </a:rPr>
              <a:t>Note:</a:t>
            </a:r>
            <a:r>
              <a:rPr lang="zh-CN" sz="1000">
                <a:solidFill>
                  <a:schemeClr val="dk1"/>
                </a:solidFill>
              </a:rPr>
              <a:t> True Range is the max of: 1) High - Low, 2) High - Previous Close, 3) Low - Previous Close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g30fc6fb429c_1_2"/>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77" name="Google Shape;377;g30fc6fb429c_1_2"/>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378" name="Google Shape;378;g30fc6fb429c_1_2"/>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0000"/>
              </a:buClr>
              <a:buFont typeface="Arial"/>
              <a:buNone/>
            </a:pPr>
            <a:r>
              <a:rPr b="1" lang="zh-CN" sz="1700">
                <a:solidFill>
                  <a:srgbClr val="A5A5A5"/>
                </a:solidFill>
              </a:rPr>
              <a:t>Data Preparation</a:t>
            </a:r>
            <a:endParaRPr b="1" sz="1700">
              <a:solidFill>
                <a:srgbClr val="A5A5A5"/>
              </a:solidFill>
              <a:latin typeface="Arial"/>
              <a:ea typeface="Arial"/>
              <a:cs typeface="Arial"/>
              <a:sym typeface="Arial"/>
            </a:endParaRPr>
          </a:p>
        </p:txBody>
      </p:sp>
      <p:graphicFrame>
        <p:nvGraphicFramePr>
          <p:cNvPr id="379" name="Google Shape;379;g30fc6fb429c_1_2"/>
          <p:cNvGraphicFramePr/>
          <p:nvPr/>
        </p:nvGraphicFramePr>
        <p:xfrm>
          <a:off x="2309975" y="1368075"/>
          <a:ext cx="3000000" cy="3000000"/>
        </p:xfrm>
        <a:graphic>
          <a:graphicData uri="http://schemas.openxmlformats.org/drawingml/2006/table">
            <a:tbl>
              <a:tblPr>
                <a:noFill/>
                <a:tableStyleId>{43A7F3AC-FF7E-4478-A7AF-24BDA6ABAC2E}</a:tableStyleId>
              </a:tblPr>
              <a:tblGrid>
                <a:gridCol w="1335500"/>
                <a:gridCol w="1721700"/>
                <a:gridCol w="1466850"/>
              </a:tblGrid>
              <a:tr h="12700">
                <a:tc>
                  <a:txBody>
                    <a:bodyPr/>
                    <a:lstStyle/>
                    <a:p>
                      <a:pPr indent="0" lvl="0" marL="0" rtl="0" algn="ctr">
                        <a:spcBef>
                          <a:spcPts val="0"/>
                        </a:spcBef>
                        <a:spcAft>
                          <a:spcPts val="0"/>
                        </a:spcAft>
                        <a:buNone/>
                      </a:pPr>
                      <a:r>
                        <a:rPr lang="zh-CN" sz="1200"/>
                        <a:t>Variable Name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Indicator Name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Purpose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r h="445625">
                <a:tc>
                  <a:txBody>
                    <a:bodyPr/>
                    <a:lstStyle/>
                    <a:p>
                      <a:pPr indent="0" lvl="0" marL="0" rtl="0" algn="ctr">
                        <a:spcBef>
                          <a:spcPts val="0"/>
                        </a:spcBef>
                        <a:spcAft>
                          <a:spcPts val="0"/>
                        </a:spcAft>
                        <a:buNone/>
                      </a:pPr>
                      <a:r>
                        <a:rPr lang="zh-CN" sz="1200"/>
                        <a:t>NASDAQ_close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Nasdaq-100</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Technology Market Representative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r h="12700">
                <a:tc>
                  <a:txBody>
                    <a:bodyPr/>
                    <a:lstStyle/>
                    <a:p>
                      <a:pPr indent="0" lvl="0" marL="0" rtl="0" algn="ctr">
                        <a:spcBef>
                          <a:spcPts val="0"/>
                        </a:spcBef>
                        <a:spcAft>
                          <a:spcPts val="0"/>
                        </a:spcAft>
                        <a:buNone/>
                      </a:pPr>
                      <a:r>
                        <a:rPr lang="zh-CN" sz="1200"/>
                        <a:t>XLK_close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The Technology Select Sector SPDR® Fund</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Professional Investment Guidance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r h="12700">
                <a:tc>
                  <a:txBody>
                    <a:bodyPr/>
                    <a:lstStyle/>
                    <a:p>
                      <a:pPr indent="0" lvl="0" marL="0" rtl="0" algn="ctr">
                        <a:spcBef>
                          <a:spcPts val="0"/>
                        </a:spcBef>
                        <a:spcAft>
                          <a:spcPts val="0"/>
                        </a:spcAft>
                        <a:buNone/>
                      </a:pPr>
                      <a:r>
                        <a:rPr lang="zh-CN" sz="1200"/>
                        <a:t>TSMC_close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Taiwan Semiconductor Manufacturing Company Limited</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Upstream Supplier</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r h="12700">
                <a:tc>
                  <a:txBody>
                    <a:bodyPr/>
                    <a:lstStyle/>
                    <a:p>
                      <a:pPr indent="0" lvl="0" marL="0" rtl="0" algn="ctr">
                        <a:spcBef>
                          <a:spcPts val="0"/>
                        </a:spcBef>
                        <a:spcAft>
                          <a:spcPts val="0"/>
                        </a:spcAft>
                        <a:buNone/>
                      </a:pPr>
                      <a:r>
                        <a:rPr lang="zh-CN" sz="1200"/>
                        <a:t>VIX_close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Chicago Board Options Exchange's Volatility Index</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Fear Gauge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r h="239975">
                <a:tc>
                  <a:txBody>
                    <a:bodyPr/>
                    <a:lstStyle/>
                    <a:p>
                      <a:pPr indent="0" lvl="0" marL="0" rtl="0" algn="ctr">
                        <a:spcBef>
                          <a:spcPts val="0"/>
                        </a:spcBef>
                        <a:spcAft>
                          <a:spcPts val="0"/>
                        </a:spcAft>
                        <a:buNone/>
                      </a:pPr>
                      <a:r>
                        <a:rPr lang="zh-CN" sz="1200"/>
                        <a:t>IRX_close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13-week Treasury Bill Yield</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zh-CN" sz="1200"/>
                        <a:t>Risk-free Rate</a:t>
                      </a:r>
                      <a:endParaRPr sz="1200"/>
                    </a:p>
                  </a:txBody>
                  <a:tcPr marT="63500" marB="63500" marR="63500" marL="63500">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tcPr>
                </a:tc>
              </a:tr>
            </a:tbl>
          </a:graphicData>
        </a:graphic>
      </p:graphicFrame>
      <p:sp>
        <p:nvSpPr>
          <p:cNvPr id="380" name="Google Shape;380;g30fc6fb429c_1_2"/>
          <p:cNvSpPr txBox="1"/>
          <p:nvPr/>
        </p:nvSpPr>
        <p:spPr>
          <a:xfrm>
            <a:off x="550050" y="843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solidFill>
                  <a:srgbClr val="595959"/>
                </a:solidFill>
              </a:rPr>
              <a:t>Environmental Variables</a:t>
            </a:r>
            <a:r>
              <a:rPr b="1" lang="zh-CN" sz="1200">
                <a:solidFill>
                  <a:srgbClr val="595959"/>
                </a:solidFill>
              </a:rPr>
              <a:t> </a:t>
            </a:r>
            <a:endParaRPr b="1">
              <a:solidFill>
                <a:srgbClr val="59595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g30fc6fb429c_0_94"/>
          <p:cNvPicPr preferRelativeResize="0"/>
          <p:nvPr/>
        </p:nvPicPr>
        <p:blipFill>
          <a:blip r:embed="rId3">
            <a:alphaModFix/>
          </a:blip>
          <a:stretch>
            <a:fillRect/>
          </a:stretch>
        </p:blipFill>
        <p:spPr>
          <a:xfrm>
            <a:off x="7817650" y="183300"/>
            <a:ext cx="1050849" cy="317600"/>
          </a:xfrm>
          <a:prstGeom prst="rect">
            <a:avLst/>
          </a:prstGeom>
          <a:noFill/>
          <a:ln>
            <a:noFill/>
          </a:ln>
        </p:spPr>
      </p:pic>
      <p:cxnSp>
        <p:nvCxnSpPr>
          <p:cNvPr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id="387" name="Google Shape;387;g30fc6fb429c_0_94"/>
          <p:cNvCxnSpPr/>
          <p:nvPr/>
        </p:nvCxnSpPr>
        <p:spPr>
          <a:xfrm rot="10800000">
            <a:off x="757" y="625543"/>
            <a:ext cx="9142500" cy="0"/>
          </a:xfrm>
          <a:prstGeom prst="straightConnector1">
            <a:avLst/>
          </a:prstGeom>
          <a:noFill/>
          <a:ln cap="flat" cmpd="sng" w="9525">
            <a:solidFill>
              <a:srgbClr val="2E2E2E"/>
            </a:solidFill>
            <a:prstDash val="solid"/>
            <a:miter lim="800000"/>
            <a:headEnd len="sm" w="sm" type="none"/>
            <a:tailEnd len="sm" w="sm" type="none"/>
          </a:ln>
        </p:spPr>
      </p:cxnSp>
      <p:sp>
        <p:nvSpPr>
          <p:cNvPr id="388" name="Google Shape;388;g30fc6fb429c_0_94"/>
          <p:cNvSpPr txBox="1"/>
          <p:nvPr/>
        </p:nvSpPr>
        <p:spPr>
          <a:xfrm>
            <a:off x="433500" y="212225"/>
            <a:ext cx="3233100" cy="261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0000"/>
              </a:buClr>
              <a:buFont typeface="Arial"/>
              <a:buNone/>
            </a:pPr>
            <a:r>
              <a:rPr b="1" lang="zh-CN" sz="1700">
                <a:solidFill>
                  <a:srgbClr val="A5A5A5"/>
                </a:solidFill>
              </a:rPr>
              <a:t>Data Preparation</a:t>
            </a:r>
            <a:endParaRPr b="1" sz="1700">
              <a:solidFill>
                <a:srgbClr val="A5A5A5"/>
              </a:solidFill>
              <a:latin typeface="Arial"/>
              <a:ea typeface="Arial"/>
              <a:cs typeface="Arial"/>
              <a:sym typeface="Arial"/>
            </a:endParaRPr>
          </a:p>
        </p:txBody>
      </p:sp>
      <p:sp>
        <p:nvSpPr>
          <p:cNvPr id="389" name="Google Shape;389;g30fc6fb429c_0_94"/>
          <p:cNvSpPr txBox="1"/>
          <p:nvPr/>
        </p:nvSpPr>
        <p:spPr>
          <a:xfrm>
            <a:off x="3760500" y="726075"/>
            <a:ext cx="1623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800">
                <a:solidFill>
                  <a:srgbClr val="595959"/>
                </a:solidFill>
              </a:rPr>
              <a:t>Final Dataset</a:t>
            </a:r>
            <a:endParaRPr b="1">
              <a:solidFill>
                <a:srgbClr val="595959"/>
              </a:solidFill>
            </a:endParaRPr>
          </a:p>
          <a:p>
            <a:pPr indent="457200" lvl="0" marL="0" rtl="0" algn="l">
              <a:spcBef>
                <a:spcPts val="0"/>
              </a:spcBef>
              <a:spcAft>
                <a:spcPts val="0"/>
              </a:spcAft>
              <a:buNone/>
            </a:pPr>
            <a:r>
              <a:t/>
            </a:r>
            <a:endParaRPr b="1" sz="1300">
              <a:solidFill>
                <a:srgbClr val="595959"/>
              </a:solidFill>
            </a:endParaRPr>
          </a:p>
        </p:txBody>
      </p:sp>
      <p:pic>
        <p:nvPicPr>
          <p:cNvPr id="390" name="Google Shape;390;g30fc6fb429c_0_94"/>
          <p:cNvPicPr preferRelativeResize="0"/>
          <p:nvPr/>
        </p:nvPicPr>
        <p:blipFill>
          <a:blip r:embed="rId4">
            <a:alphaModFix/>
          </a:blip>
          <a:stretch>
            <a:fillRect/>
          </a:stretch>
        </p:blipFill>
        <p:spPr>
          <a:xfrm>
            <a:off x="2874513" y="1275825"/>
            <a:ext cx="3394975" cy="3394975"/>
          </a:xfrm>
          <a:prstGeom prst="rect">
            <a:avLst/>
          </a:prstGeom>
          <a:noFill/>
          <a:ln>
            <a:noFill/>
          </a:ln>
        </p:spPr>
      </p:pic>
      <p:sp>
        <p:nvSpPr>
          <p:cNvPr id="391" name="Google Shape;391;g30fc6fb429c_0_94"/>
          <p:cNvSpPr txBox="1"/>
          <p:nvPr/>
        </p:nvSpPr>
        <p:spPr>
          <a:xfrm>
            <a:off x="760500" y="3710163"/>
            <a:ext cx="3000000" cy="1569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CN">
                <a:solidFill>
                  <a:srgbClr val="7F7F7F"/>
                </a:solidFill>
              </a:rPr>
              <a:t>Training</a:t>
            </a:r>
            <a:endParaRPr b="1">
              <a:solidFill>
                <a:srgbClr val="7F7F7F"/>
              </a:solidFill>
            </a:endParaRPr>
          </a:p>
          <a:p>
            <a:pPr indent="0" lvl="0" marL="0" rtl="0" algn="ctr">
              <a:lnSpc>
                <a:spcPct val="150000"/>
              </a:lnSpc>
              <a:spcBef>
                <a:spcPts val="0"/>
              </a:spcBef>
              <a:spcAft>
                <a:spcPts val="0"/>
              </a:spcAft>
              <a:buNone/>
            </a:pPr>
            <a:r>
              <a:rPr b="1" lang="zh-CN">
                <a:solidFill>
                  <a:srgbClr val="7F7F7F"/>
                </a:solidFill>
              </a:rPr>
              <a:t>90%</a:t>
            </a:r>
            <a:endParaRPr b="1">
              <a:solidFill>
                <a:srgbClr val="7F7F7F"/>
              </a:solidFill>
            </a:endParaRPr>
          </a:p>
          <a:p>
            <a:pPr indent="0" lvl="0" marL="0" rtl="0" algn="ctr">
              <a:lnSpc>
                <a:spcPct val="150000"/>
              </a:lnSpc>
              <a:spcBef>
                <a:spcPts val="0"/>
              </a:spcBef>
              <a:spcAft>
                <a:spcPts val="0"/>
              </a:spcAft>
              <a:buNone/>
            </a:pPr>
            <a:r>
              <a:rPr b="1" lang="zh-CN">
                <a:solidFill>
                  <a:srgbClr val="7F7F7F"/>
                </a:solidFill>
              </a:rPr>
              <a:t>(3130 hours)</a:t>
            </a:r>
            <a:endParaRPr b="1">
              <a:solidFill>
                <a:srgbClr val="7F7F7F"/>
              </a:solidFill>
            </a:endParaRPr>
          </a:p>
          <a:p>
            <a:pPr indent="0" lvl="0" marL="0" rtl="0" algn="l">
              <a:spcBef>
                <a:spcPts val="0"/>
              </a:spcBef>
              <a:spcAft>
                <a:spcPts val="0"/>
              </a:spcAft>
              <a:buNone/>
            </a:pPr>
            <a:r>
              <a:t/>
            </a:r>
            <a:endParaRPr b="1">
              <a:solidFill>
                <a:srgbClr val="595959"/>
              </a:solidFill>
            </a:endParaRPr>
          </a:p>
          <a:p>
            <a:pPr indent="457200" lvl="0" marL="0" rtl="0" algn="l">
              <a:spcBef>
                <a:spcPts val="0"/>
              </a:spcBef>
              <a:spcAft>
                <a:spcPts val="0"/>
              </a:spcAft>
              <a:buNone/>
            </a:pPr>
            <a:r>
              <a:t/>
            </a:r>
            <a:endParaRPr b="1" sz="1300">
              <a:solidFill>
                <a:srgbClr val="595959"/>
              </a:solidFill>
            </a:endParaRPr>
          </a:p>
        </p:txBody>
      </p:sp>
      <p:sp>
        <p:nvSpPr>
          <p:cNvPr id="392" name="Google Shape;392;g30fc6fb429c_0_94"/>
          <p:cNvSpPr txBox="1"/>
          <p:nvPr/>
        </p:nvSpPr>
        <p:spPr>
          <a:xfrm>
            <a:off x="5383500" y="3710163"/>
            <a:ext cx="3000000" cy="1569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CN">
                <a:solidFill>
                  <a:srgbClr val="7F7F7F"/>
                </a:solidFill>
              </a:rPr>
              <a:t>Testing</a:t>
            </a:r>
            <a:endParaRPr b="1">
              <a:solidFill>
                <a:srgbClr val="7F7F7F"/>
              </a:solidFill>
            </a:endParaRPr>
          </a:p>
          <a:p>
            <a:pPr indent="0" lvl="0" marL="0" rtl="0" algn="ctr">
              <a:lnSpc>
                <a:spcPct val="150000"/>
              </a:lnSpc>
              <a:spcBef>
                <a:spcPts val="0"/>
              </a:spcBef>
              <a:spcAft>
                <a:spcPts val="0"/>
              </a:spcAft>
              <a:buNone/>
            </a:pPr>
            <a:r>
              <a:rPr b="1" lang="zh-CN">
                <a:solidFill>
                  <a:srgbClr val="7F7F7F"/>
                </a:solidFill>
              </a:rPr>
              <a:t>10%</a:t>
            </a:r>
            <a:endParaRPr b="1">
              <a:solidFill>
                <a:srgbClr val="7F7F7F"/>
              </a:solidFill>
            </a:endParaRPr>
          </a:p>
          <a:p>
            <a:pPr indent="0" lvl="0" marL="0" rtl="0" algn="ctr">
              <a:lnSpc>
                <a:spcPct val="150000"/>
              </a:lnSpc>
              <a:spcBef>
                <a:spcPts val="0"/>
              </a:spcBef>
              <a:spcAft>
                <a:spcPts val="0"/>
              </a:spcAft>
              <a:buClr>
                <a:schemeClr val="dk1"/>
              </a:buClr>
              <a:buSzPts val="1100"/>
              <a:buFont typeface="Arial"/>
              <a:buNone/>
            </a:pPr>
            <a:r>
              <a:rPr b="1" lang="zh-CN">
                <a:solidFill>
                  <a:srgbClr val="7F7F7F"/>
                </a:solidFill>
              </a:rPr>
              <a:t>(384 hours)</a:t>
            </a:r>
            <a:endParaRPr b="1">
              <a:solidFill>
                <a:srgbClr val="7F7F7F"/>
              </a:solidFill>
            </a:endParaRPr>
          </a:p>
          <a:p>
            <a:pPr indent="0" lvl="0" marL="0" rtl="0" algn="l">
              <a:spcBef>
                <a:spcPts val="0"/>
              </a:spcBef>
              <a:spcAft>
                <a:spcPts val="0"/>
              </a:spcAft>
              <a:buNone/>
            </a:pPr>
            <a:r>
              <a:t/>
            </a:r>
            <a:endParaRPr b="1">
              <a:solidFill>
                <a:srgbClr val="595959"/>
              </a:solidFill>
            </a:endParaRPr>
          </a:p>
          <a:p>
            <a:pPr indent="457200" lvl="0" marL="0" rtl="0" algn="l">
              <a:spcBef>
                <a:spcPts val="0"/>
              </a:spcBef>
              <a:spcAft>
                <a:spcPts val="0"/>
              </a:spcAft>
              <a:buNone/>
            </a:pPr>
            <a:r>
              <a:t/>
            </a:r>
            <a:endParaRPr b="1" sz="1300">
              <a:solidFill>
                <a:srgbClr val="59595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主题​​">
  <a:themeElements>
    <a:clrScheme name="">
      <a:dk1>
        <a:srgbClr val="000000"/>
      </a:dk1>
      <a:lt1>
        <a:srgbClr val="FFFFFF"/>
      </a:lt1>
      <a:dk2>
        <a:srgbClr val="172228"/>
      </a:dk2>
      <a:lt2>
        <a:srgbClr val="F6F8F9"/>
      </a:lt2>
      <a:accent1>
        <a:srgbClr val="2B4663"/>
      </a:accent1>
      <a:accent2>
        <a:srgbClr val="5C7885"/>
      </a:accent2>
      <a:accent3>
        <a:srgbClr val="94ACBC"/>
      </a:accent3>
      <a:accent4>
        <a:srgbClr val="B9CAE1"/>
      </a:accent4>
      <a:accent5>
        <a:srgbClr val="97ABBD"/>
      </a:accent5>
      <a:accent6>
        <a:srgbClr val="3B606F"/>
      </a:accent6>
      <a:hlink>
        <a:srgbClr val="5FCBFB"/>
      </a:hlink>
      <a:folHlink>
        <a:srgbClr val="B759B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主题​​">
  <a:themeElements>
    <a:clrScheme name="">
      <a:dk1>
        <a:srgbClr val="000000"/>
      </a:dk1>
      <a:lt1>
        <a:srgbClr val="FFFFFF"/>
      </a:lt1>
      <a:dk2>
        <a:srgbClr val="172228"/>
      </a:dk2>
      <a:lt2>
        <a:srgbClr val="F6F8F9"/>
      </a:lt2>
      <a:accent1>
        <a:srgbClr val="2B4663"/>
      </a:accent1>
      <a:accent2>
        <a:srgbClr val="5C7885"/>
      </a:accent2>
      <a:accent3>
        <a:srgbClr val="94ACBC"/>
      </a:accent3>
      <a:accent4>
        <a:srgbClr val="B9CAE1"/>
      </a:accent4>
      <a:accent5>
        <a:srgbClr val="97ABBD"/>
      </a:accent5>
      <a:accent6>
        <a:srgbClr val="3B606F"/>
      </a:accent6>
      <a:hlink>
        <a:srgbClr val="5FCBFB"/>
      </a:hlink>
      <a:folHlink>
        <a:srgbClr val="B759B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2017-06-22T13:36:00Z</dcterms:created>
  <dc:creator>Administrator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CEF8925094394BC38DBF5A8BE6E84C59_13</vt:lpwstr>
  </property>
</Properties>
</file>